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1" r:id="rId17"/>
    <p:sldId id="272" r:id="rId18"/>
    <p:sldId id="273" r:id="rId19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3F"/>
    <a:srgbClr val="2979BD"/>
    <a:srgbClr val="312E48"/>
    <a:srgbClr val="E4762C"/>
    <a:srgbClr val="ECF2F6"/>
    <a:srgbClr val="009640"/>
    <a:srgbClr val="DBA767"/>
    <a:srgbClr val="FEE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6F6A5-B290-4EF9-828D-A8E075DB7265}" v="34" dt="2022-06-29T11:42:06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OMER Julie" userId="275e2738-29b5-437a-b6ef-2666acd9c886" providerId="ADAL" clId="{E8769524-4C7F-48A5-88CD-46AD045E092F}"/>
    <pc:docChg chg="undo custSel delSld modSld">
      <pc:chgData name="COLOMER Julie" userId="275e2738-29b5-437a-b6ef-2666acd9c886" providerId="ADAL" clId="{E8769524-4C7F-48A5-88CD-46AD045E092F}" dt="2022-06-29T11:42:06.899" v="634"/>
      <pc:docMkLst>
        <pc:docMk/>
      </pc:docMkLst>
      <pc:sldChg chg="modSp">
        <pc:chgData name="COLOMER Julie" userId="275e2738-29b5-437a-b6ef-2666acd9c886" providerId="ADAL" clId="{E8769524-4C7F-48A5-88CD-46AD045E092F}" dt="2022-06-29T11:26:53.163" v="12" actId="947"/>
        <pc:sldMkLst>
          <pc:docMk/>
          <pc:sldMk cId="3321616236" sldId="257"/>
        </pc:sldMkLst>
        <pc:spChg chg="mod">
          <ac:chgData name="COLOMER Julie" userId="275e2738-29b5-437a-b6ef-2666acd9c886" providerId="ADAL" clId="{E8769524-4C7F-48A5-88CD-46AD045E092F}" dt="2022-06-29T11:26:53.163" v="12" actId="947"/>
          <ac:spMkLst>
            <pc:docMk/>
            <pc:sldMk cId="3321616236" sldId="257"/>
            <ac:spMk id="3" creationId="{3B6F7315-B307-4672-84A0-6FA8B8530DF4}"/>
          </ac:spMkLst>
        </pc:spChg>
      </pc:sldChg>
      <pc:sldChg chg="addSp delSp modSp">
        <pc:chgData name="COLOMER Julie" userId="275e2738-29b5-437a-b6ef-2666acd9c886" providerId="ADAL" clId="{E8769524-4C7F-48A5-88CD-46AD045E092F}" dt="2022-06-29T11:29:46.850" v="69" actId="207"/>
        <pc:sldMkLst>
          <pc:docMk/>
          <pc:sldMk cId="3660778093" sldId="258"/>
        </pc:sldMkLst>
        <pc:spChg chg="del mod">
          <ac:chgData name="COLOMER Julie" userId="275e2738-29b5-437a-b6ef-2666acd9c886" providerId="ADAL" clId="{E8769524-4C7F-48A5-88CD-46AD045E092F}" dt="2022-06-29T11:29:29.014" v="57" actId="478"/>
          <ac:spMkLst>
            <pc:docMk/>
            <pc:sldMk cId="3660778093" sldId="258"/>
            <ac:spMk id="11" creationId="{0D65BA0E-B1C0-4B78-BFF2-0D5ED95472A9}"/>
          </ac:spMkLst>
        </pc:spChg>
        <pc:spChg chg="add mod">
          <ac:chgData name="COLOMER Julie" userId="275e2738-29b5-437a-b6ef-2666acd9c886" providerId="ADAL" clId="{E8769524-4C7F-48A5-88CD-46AD045E092F}" dt="2022-06-29T11:29:46.850" v="69" actId="207"/>
          <ac:spMkLst>
            <pc:docMk/>
            <pc:sldMk cId="3660778093" sldId="258"/>
            <ac:spMk id="12" creationId="{3E9B6F58-CDB2-4725-A0EF-DBB0DCF4FB86}"/>
          </ac:spMkLst>
        </pc:spChg>
      </pc:sldChg>
      <pc:sldChg chg="addSp delSp modSp">
        <pc:chgData name="COLOMER Julie" userId="275e2738-29b5-437a-b6ef-2666acd9c886" providerId="ADAL" clId="{E8769524-4C7F-48A5-88CD-46AD045E092F}" dt="2022-06-29T11:29:53.837" v="71"/>
        <pc:sldMkLst>
          <pc:docMk/>
          <pc:sldMk cId="1009347579" sldId="259"/>
        </pc:sldMkLst>
        <pc:spChg chg="mod">
          <ac:chgData name="COLOMER Julie" userId="275e2738-29b5-437a-b6ef-2666acd9c886" providerId="ADAL" clId="{E8769524-4C7F-48A5-88CD-46AD045E092F}" dt="2022-06-29T11:28:18.009" v="37" actId="6549"/>
          <ac:spMkLst>
            <pc:docMk/>
            <pc:sldMk cId="1009347579" sldId="259"/>
            <ac:spMk id="14" creationId="{027FF696-4826-41A8-9B75-9ACD7F2AD4BE}"/>
          </ac:spMkLst>
        </pc:spChg>
        <pc:spChg chg="add del">
          <ac:chgData name="COLOMER Julie" userId="275e2738-29b5-437a-b6ef-2666acd9c886" providerId="ADAL" clId="{E8769524-4C7F-48A5-88CD-46AD045E092F}" dt="2022-06-29T11:29:53.336" v="70" actId="478"/>
          <ac:spMkLst>
            <pc:docMk/>
            <pc:sldMk cId="1009347579" sldId="259"/>
            <ac:spMk id="15" creationId="{1DB0FD5B-3B70-475F-B39E-D8BC757E95E1}"/>
          </ac:spMkLst>
        </pc:spChg>
        <pc:spChg chg="add">
          <ac:chgData name="COLOMER Julie" userId="275e2738-29b5-437a-b6ef-2666acd9c886" providerId="ADAL" clId="{E8769524-4C7F-48A5-88CD-46AD045E092F}" dt="2022-06-29T11:29:53.837" v="71"/>
          <ac:spMkLst>
            <pc:docMk/>
            <pc:sldMk cId="1009347579" sldId="259"/>
            <ac:spMk id="16" creationId="{A39F2EC4-47DB-4614-9F63-BF970142DDB7}"/>
          </ac:spMkLst>
        </pc:spChg>
        <pc:spChg chg="del">
          <ac:chgData name="COLOMER Julie" userId="275e2738-29b5-437a-b6ef-2666acd9c886" providerId="ADAL" clId="{E8769524-4C7F-48A5-88CD-46AD045E092F}" dt="2022-06-29T11:28:22.764" v="38" actId="478"/>
          <ac:spMkLst>
            <pc:docMk/>
            <pc:sldMk cId="1009347579" sldId="259"/>
            <ac:spMk id="19" creationId="{F842B1B4-0B64-4382-8BAF-ED63380738E1}"/>
          </ac:spMkLst>
        </pc:spChg>
      </pc:sldChg>
      <pc:sldChg chg="addSp delSp">
        <pc:chgData name="COLOMER Julie" userId="275e2738-29b5-437a-b6ef-2666acd9c886" providerId="ADAL" clId="{E8769524-4C7F-48A5-88CD-46AD045E092F}" dt="2022-06-29T11:29:59.582" v="73"/>
        <pc:sldMkLst>
          <pc:docMk/>
          <pc:sldMk cId="4168224660" sldId="261"/>
        </pc:sldMkLst>
        <pc:spChg chg="del">
          <ac:chgData name="COLOMER Julie" userId="275e2738-29b5-437a-b6ef-2666acd9c886" providerId="ADAL" clId="{E8769524-4C7F-48A5-88CD-46AD045E092F}" dt="2022-06-29T11:28:35.403" v="40" actId="478"/>
          <ac:spMkLst>
            <pc:docMk/>
            <pc:sldMk cId="4168224660" sldId="261"/>
            <ac:spMk id="8" creationId="{FAC210C7-C67C-490F-9134-1AFD3F3A2795}"/>
          </ac:spMkLst>
        </pc:spChg>
        <pc:spChg chg="add del">
          <ac:chgData name="COLOMER Julie" userId="275e2738-29b5-437a-b6ef-2666acd9c886" providerId="ADAL" clId="{E8769524-4C7F-48A5-88CD-46AD045E092F}" dt="2022-06-29T11:29:59.112" v="72" actId="478"/>
          <ac:spMkLst>
            <pc:docMk/>
            <pc:sldMk cId="4168224660" sldId="261"/>
            <ac:spMk id="10" creationId="{C54739BA-F509-4309-9066-B5BBE066E171}"/>
          </ac:spMkLst>
        </pc:spChg>
        <pc:spChg chg="add">
          <ac:chgData name="COLOMER Julie" userId="275e2738-29b5-437a-b6ef-2666acd9c886" providerId="ADAL" clId="{E8769524-4C7F-48A5-88CD-46AD045E092F}" dt="2022-06-29T11:29:59.582" v="73"/>
          <ac:spMkLst>
            <pc:docMk/>
            <pc:sldMk cId="4168224660" sldId="261"/>
            <ac:spMk id="11" creationId="{065210E2-D214-433D-B405-10D2E642EC3F}"/>
          </ac:spMkLst>
        </pc:spChg>
      </pc:sldChg>
      <pc:sldChg chg="addSp delSp modSp">
        <pc:chgData name="COLOMER Julie" userId="275e2738-29b5-437a-b6ef-2666acd9c886" providerId="ADAL" clId="{E8769524-4C7F-48A5-88CD-46AD045E092F}" dt="2022-06-29T11:30:04.947" v="75"/>
        <pc:sldMkLst>
          <pc:docMk/>
          <pc:sldMk cId="1036045422" sldId="262"/>
        </pc:sldMkLst>
        <pc:spChg chg="add del mod">
          <ac:chgData name="COLOMER Julie" userId="275e2738-29b5-437a-b6ef-2666acd9c886" providerId="ADAL" clId="{E8769524-4C7F-48A5-88CD-46AD045E092F}" dt="2022-06-29T11:30:03.444" v="74" actId="478"/>
          <ac:spMkLst>
            <pc:docMk/>
            <pc:sldMk cId="1036045422" sldId="262"/>
            <ac:spMk id="14" creationId="{98148FC0-79BE-4430-AEC9-46DADA8F40FE}"/>
          </ac:spMkLst>
        </pc:spChg>
        <pc:spChg chg="add">
          <ac:chgData name="COLOMER Julie" userId="275e2738-29b5-437a-b6ef-2666acd9c886" providerId="ADAL" clId="{E8769524-4C7F-48A5-88CD-46AD045E092F}" dt="2022-06-29T11:30:04.947" v="75"/>
          <ac:spMkLst>
            <pc:docMk/>
            <pc:sldMk cId="1036045422" sldId="262"/>
            <ac:spMk id="15" creationId="{BB8A61A6-1E53-44F1-86E5-E3706F6C1BA1}"/>
          </ac:spMkLst>
        </pc:spChg>
        <pc:spChg chg="del">
          <ac:chgData name="COLOMER Julie" userId="275e2738-29b5-437a-b6ef-2666acd9c886" providerId="ADAL" clId="{E8769524-4C7F-48A5-88CD-46AD045E092F}" dt="2022-06-29T11:28:50.108" v="42" actId="478"/>
          <ac:spMkLst>
            <pc:docMk/>
            <pc:sldMk cId="1036045422" sldId="262"/>
            <ac:spMk id="25" creationId="{0F9237EB-3143-43C4-B170-71414D87333B}"/>
          </ac:spMkLst>
        </pc:spChg>
      </pc:sldChg>
      <pc:sldChg chg="addSp delSp">
        <pc:chgData name="COLOMER Julie" userId="275e2738-29b5-437a-b6ef-2666acd9c886" providerId="ADAL" clId="{E8769524-4C7F-48A5-88CD-46AD045E092F}" dt="2022-06-29T11:30:19.413" v="77"/>
        <pc:sldMkLst>
          <pc:docMk/>
          <pc:sldMk cId="2211826626" sldId="263"/>
        </pc:sldMkLst>
        <pc:spChg chg="del">
          <ac:chgData name="COLOMER Julie" userId="275e2738-29b5-437a-b6ef-2666acd9c886" providerId="ADAL" clId="{E8769524-4C7F-48A5-88CD-46AD045E092F}" dt="2022-06-29T11:30:19.028" v="76" actId="478"/>
          <ac:spMkLst>
            <pc:docMk/>
            <pc:sldMk cId="2211826626" sldId="263"/>
            <ac:spMk id="20" creationId="{D56F5FC1-776B-4E08-AE9E-15AC98D8A367}"/>
          </ac:spMkLst>
        </pc:spChg>
        <pc:spChg chg="add">
          <ac:chgData name="COLOMER Julie" userId="275e2738-29b5-437a-b6ef-2666acd9c886" providerId="ADAL" clId="{E8769524-4C7F-48A5-88CD-46AD045E092F}" dt="2022-06-29T11:30:19.413" v="77"/>
          <ac:spMkLst>
            <pc:docMk/>
            <pc:sldMk cId="2211826626" sldId="263"/>
            <ac:spMk id="28" creationId="{4DC96C91-2781-42A5-B1D1-0F924B331D5D}"/>
          </ac:spMkLst>
        </pc:spChg>
      </pc:sldChg>
      <pc:sldChg chg="addSp delSp modSp">
        <pc:chgData name="COLOMER Julie" userId="275e2738-29b5-437a-b6ef-2666acd9c886" providerId="ADAL" clId="{E8769524-4C7F-48A5-88CD-46AD045E092F}" dt="2022-06-29T11:31:30.666" v="147" actId="20577"/>
        <pc:sldMkLst>
          <pc:docMk/>
          <pc:sldMk cId="1320007895" sldId="264"/>
        </pc:sldMkLst>
        <pc:spChg chg="mod">
          <ac:chgData name="COLOMER Julie" userId="275e2738-29b5-437a-b6ef-2666acd9c886" providerId="ADAL" clId="{E8769524-4C7F-48A5-88CD-46AD045E092F}" dt="2022-06-29T11:31:30.666" v="147" actId="20577"/>
          <ac:spMkLst>
            <pc:docMk/>
            <pc:sldMk cId="1320007895" sldId="264"/>
            <ac:spMk id="16" creationId="{229F1B0A-4673-41E0-A903-6FE9411AEAA3}"/>
          </ac:spMkLst>
        </pc:spChg>
        <pc:spChg chg="del">
          <ac:chgData name="COLOMER Julie" userId="275e2738-29b5-437a-b6ef-2666acd9c886" providerId="ADAL" clId="{E8769524-4C7F-48A5-88CD-46AD045E092F}" dt="2022-06-29T11:30:37.086" v="78" actId="478"/>
          <ac:spMkLst>
            <pc:docMk/>
            <pc:sldMk cId="1320007895" sldId="264"/>
            <ac:spMk id="17" creationId="{C86DE51D-6E3F-46BE-83B5-8E98AC86721E}"/>
          </ac:spMkLst>
        </pc:spChg>
        <pc:spChg chg="add">
          <ac:chgData name="COLOMER Julie" userId="275e2738-29b5-437a-b6ef-2666acd9c886" providerId="ADAL" clId="{E8769524-4C7F-48A5-88CD-46AD045E092F}" dt="2022-06-29T11:30:37.379" v="79"/>
          <ac:spMkLst>
            <pc:docMk/>
            <pc:sldMk cId="1320007895" sldId="264"/>
            <ac:spMk id="18" creationId="{ECCAFCCD-C188-4CCA-839D-DEB4D2530438}"/>
          </ac:spMkLst>
        </pc:spChg>
      </pc:sldChg>
      <pc:sldChg chg="addSp delSp modSp">
        <pc:chgData name="COLOMER Julie" userId="275e2738-29b5-437a-b6ef-2666acd9c886" providerId="ADAL" clId="{E8769524-4C7F-48A5-88CD-46AD045E092F}" dt="2022-06-29T11:34:27.618" v="197" actId="12788"/>
        <pc:sldMkLst>
          <pc:docMk/>
          <pc:sldMk cId="2688922908" sldId="265"/>
        </pc:sldMkLst>
        <pc:spChg chg="mod">
          <ac:chgData name="COLOMER Julie" userId="275e2738-29b5-437a-b6ef-2666acd9c886" providerId="ADAL" clId="{E8769524-4C7F-48A5-88CD-46AD045E092F}" dt="2022-06-29T11:33:48.638" v="192" actId="6549"/>
          <ac:spMkLst>
            <pc:docMk/>
            <pc:sldMk cId="2688922908" sldId="265"/>
            <ac:spMk id="16" creationId="{229F1B0A-4673-41E0-A903-6FE9411AEAA3}"/>
          </ac:spMkLst>
        </pc:spChg>
        <pc:spChg chg="del">
          <ac:chgData name="COLOMER Julie" userId="275e2738-29b5-437a-b6ef-2666acd9c886" providerId="ADAL" clId="{E8769524-4C7F-48A5-88CD-46AD045E092F}" dt="2022-06-29T11:31:45.071" v="148" actId="478"/>
          <ac:spMkLst>
            <pc:docMk/>
            <pc:sldMk cId="2688922908" sldId="265"/>
            <ac:spMk id="17" creationId="{C86DE51D-6E3F-46BE-83B5-8E98AC86721E}"/>
          </ac:spMkLst>
        </pc:spChg>
        <pc:spChg chg="add">
          <ac:chgData name="COLOMER Julie" userId="275e2738-29b5-437a-b6ef-2666acd9c886" providerId="ADAL" clId="{E8769524-4C7F-48A5-88CD-46AD045E092F}" dt="2022-06-29T11:31:45.917" v="149"/>
          <ac:spMkLst>
            <pc:docMk/>
            <pc:sldMk cId="2688922908" sldId="265"/>
            <ac:spMk id="18" creationId="{49E04E78-673F-4DDD-B26A-CE0061FB9A29}"/>
          </ac:spMkLst>
        </pc:spChg>
        <pc:spChg chg="add mod">
          <ac:chgData name="COLOMER Julie" userId="275e2738-29b5-437a-b6ef-2666acd9c886" providerId="ADAL" clId="{E8769524-4C7F-48A5-88CD-46AD045E092F}" dt="2022-06-29T11:34:27.618" v="197" actId="12788"/>
          <ac:spMkLst>
            <pc:docMk/>
            <pc:sldMk cId="2688922908" sldId="265"/>
            <ac:spMk id="22" creationId="{599E118E-FFF6-48EA-8309-B053CFE9712F}"/>
          </ac:spMkLst>
        </pc:spChg>
        <pc:spChg chg="add mod">
          <ac:chgData name="COLOMER Julie" userId="275e2738-29b5-437a-b6ef-2666acd9c886" providerId="ADAL" clId="{E8769524-4C7F-48A5-88CD-46AD045E092F}" dt="2022-06-29T11:34:27.618" v="197" actId="12788"/>
          <ac:spMkLst>
            <pc:docMk/>
            <pc:sldMk cId="2688922908" sldId="265"/>
            <ac:spMk id="23" creationId="{A579497B-970F-454E-9050-C9E8ADDCFF97}"/>
          </ac:spMkLst>
        </pc:spChg>
      </pc:sldChg>
      <pc:sldChg chg="addSp delSp modSp">
        <pc:chgData name="COLOMER Julie" userId="275e2738-29b5-437a-b6ef-2666acd9c886" providerId="ADAL" clId="{E8769524-4C7F-48A5-88CD-46AD045E092F}" dt="2022-06-29T11:38:06.354" v="409"/>
        <pc:sldMkLst>
          <pc:docMk/>
          <pc:sldMk cId="3669740560" sldId="266"/>
        </pc:sldMkLst>
        <pc:spChg chg="mod">
          <ac:chgData name="COLOMER Julie" userId="275e2738-29b5-437a-b6ef-2666acd9c886" providerId="ADAL" clId="{E8769524-4C7F-48A5-88CD-46AD045E092F}" dt="2022-06-29T11:35:10.481" v="202" actId="6549"/>
          <ac:spMkLst>
            <pc:docMk/>
            <pc:sldMk cId="3669740560" sldId="266"/>
            <ac:spMk id="12" creationId="{05C13ED6-0927-49D9-881F-70DE5EF1E20D}"/>
          </ac:spMkLst>
        </pc:spChg>
        <pc:spChg chg="add">
          <ac:chgData name="COLOMER Julie" userId="275e2738-29b5-437a-b6ef-2666acd9c886" providerId="ADAL" clId="{E8769524-4C7F-48A5-88CD-46AD045E092F}" dt="2022-06-29T11:34:50.821" v="199"/>
          <ac:spMkLst>
            <pc:docMk/>
            <pc:sldMk cId="3669740560" sldId="266"/>
            <ac:spMk id="14" creationId="{A38B7C22-AC28-4F9E-8B48-0B5FC14501E9}"/>
          </ac:spMkLst>
        </pc:spChg>
        <pc:spChg chg="del">
          <ac:chgData name="COLOMER Julie" userId="275e2738-29b5-437a-b6ef-2666acd9c886" providerId="ADAL" clId="{E8769524-4C7F-48A5-88CD-46AD045E092F}" dt="2022-06-29T11:34:50.437" v="198" actId="478"/>
          <ac:spMkLst>
            <pc:docMk/>
            <pc:sldMk cId="3669740560" sldId="266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9T11:37:54.309" v="407" actId="14100"/>
          <ac:spMkLst>
            <pc:docMk/>
            <pc:sldMk cId="3669740560" sldId="266"/>
            <ac:spMk id="25" creationId="{D7D8D98A-AEB8-4FEE-9EAD-6F116662B048}"/>
          </ac:spMkLst>
        </pc:spChg>
        <pc:picChg chg="add">
          <ac:chgData name="COLOMER Julie" userId="275e2738-29b5-437a-b6ef-2666acd9c886" providerId="ADAL" clId="{E8769524-4C7F-48A5-88CD-46AD045E092F}" dt="2022-06-29T11:38:06.354" v="409"/>
          <ac:picMkLst>
            <pc:docMk/>
            <pc:sldMk cId="3669740560" sldId="266"/>
            <ac:picMk id="16" creationId="{7D9CC579-13C9-460D-9981-04AAE578091C}"/>
          </ac:picMkLst>
        </pc:picChg>
        <pc:picChg chg="del">
          <ac:chgData name="COLOMER Julie" userId="275e2738-29b5-437a-b6ef-2666acd9c886" providerId="ADAL" clId="{E8769524-4C7F-48A5-88CD-46AD045E092F}" dt="2022-06-29T11:38:00.188" v="408" actId="478"/>
          <ac:picMkLst>
            <pc:docMk/>
            <pc:sldMk cId="3669740560" sldId="266"/>
            <ac:picMk id="28" creationId="{C3556684-3077-4B08-AAD0-19970AE2217B}"/>
          </ac:picMkLst>
        </pc:picChg>
      </pc:sldChg>
      <pc:sldChg chg="del">
        <pc:chgData name="COLOMER Julie" userId="275e2738-29b5-437a-b6ef-2666acd9c886" providerId="ADAL" clId="{E8769524-4C7F-48A5-88CD-46AD045E092F}" dt="2022-06-29T11:38:11.110" v="410" actId="2696"/>
        <pc:sldMkLst>
          <pc:docMk/>
          <pc:sldMk cId="890461384" sldId="267"/>
        </pc:sldMkLst>
      </pc:sldChg>
      <pc:sldChg chg="addSp delSp">
        <pc:chgData name="COLOMER Julie" userId="275e2738-29b5-437a-b6ef-2666acd9c886" providerId="ADAL" clId="{E8769524-4C7F-48A5-88CD-46AD045E092F}" dt="2022-06-29T11:38:31.934" v="414"/>
        <pc:sldMkLst>
          <pc:docMk/>
          <pc:sldMk cId="3146670878" sldId="268"/>
        </pc:sldMkLst>
        <pc:spChg chg="add del">
          <ac:chgData name="COLOMER Julie" userId="275e2738-29b5-437a-b6ef-2666acd9c886" providerId="ADAL" clId="{E8769524-4C7F-48A5-88CD-46AD045E092F}" dt="2022-06-29T11:38:30.167" v="412"/>
          <ac:spMkLst>
            <pc:docMk/>
            <pc:sldMk cId="3146670878" sldId="268"/>
            <ac:spMk id="14" creationId="{52100EC0-A3AF-4E32-A088-11FCAF99C7D6}"/>
          </ac:spMkLst>
        </pc:spChg>
        <pc:spChg chg="add">
          <ac:chgData name="COLOMER Julie" userId="275e2738-29b5-437a-b6ef-2666acd9c886" providerId="ADAL" clId="{E8769524-4C7F-48A5-88CD-46AD045E092F}" dt="2022-06-29T11:38:31.934" v="414"/>
          <ac:spMkLst>
            <pc:docMk/>
            <pc:sldMk cId="3146670878" sldId="268"/>
            <ac:spMk id="16" creationId="{ED2FA249-A844-4962-9ACA-2998C6FFD955}"/>
          </ac:spMkLst>
        </pc:spChg>
        <pc:spChg chg="del">
          <ac:chgData name="COLOMER Julie" userId="275e2738-29b5-437a-b6ef-2666acd9c886" providerId="ADAL" clId="{E8769524-4C7F-48A5-88CD-46AD045E092F}" dt="2022-06-29T11:38:31.558" v="413" actId="478"/>
          <ac:spMkLst>
            <pc:docMk/>
            <pc:sldMk cId="3146670878" sldId="268"/>
            <ac:spMk id="17" creationId="{C86DE51D-6E3F-46BE-83B5-8E98AC86721E}"/>
          </ac:spMkLst>
        </pc:spChg>
      </pc:sldChg>
      <pc:sldChg chg="addSp delSp modSp">
        <pc:chgData name="COLOMER Julie" userId="275e2738-29b5-437a-b6ef-2666acd9c886" providerId="ADAL" clId="{E8769524-4C7F-48A5-88CD-46AD045E092F}" dt="2022-06-29T11:41:49.604" v="630"/>
        <pc:sldMkLst>
          <pc:docMk/>
          <pc:sldMk cId="4078747400" sldId="269"/>
        </pc:sldMkLst>
        <pc:spChg chg="add">
          <ac:chgData name="COLOMER Julie" userId="275e2738-29b5-437a-b6ef-2666acd9c886" providerId="ADAL" clId="{E8769524-4C7F-48A5-88CD-46AD045E092F}" dt="2022-06-29T11:41:49.604" v="630"/>
          <ac:spMkLst>
            <pc:docMk/>
            <pc:sldMk cId="4078747400" sldId="269"/>
            <ac:spMk id="12" creationId="{C3F23B1D-FBAF-47AB-8100-CCB41F037AA0}"/>
          </ac:spMkLst>
        </pc:spChg>
        <pc:spChg chg="del">
          <ac:chgData name="COLOMER Julie" userId="275e2738-29b5-437a-b6ef-2666acd9c886" providerId="ADAL" clId="{E8769524-4C7F-48A5-88CD-46AD045E092F}" dt="2022-06-29T11:41:49.181" v="629" actId="478"/>
          <ac:spMkLst>
            <pc:docMk/>
            <pc:sldMk cId="4078747400" sldId="269"/>
            <ac:spMk id="17" creationId="{C86DE51D-6E3F-46BE-83B5-8E98AC86721E}"/>
          </ac:spMkLst>
        </pc:spChg>
        <pc:spChg chg="mod">
          <ac:chgData name="COLOMER Julie" userId="275e2738-29b5-437a-b6ef-2666acd9c886" providerId="ADAL" clId="{E8769524-4C7F-48A5-88CD-46AD045E092F}" dt="2022-06-29T11:41:19.583" v="627" actId="114"/>
          <ac:spMkLst>
            <pc:docMk/>
            <pc:sldMk cId="4078747400" sldId="269"/>
            <ac:spMk id="18" creationId="{81D139ED-0033-46C5-AEA9-B068D5906B3D}"/>
          </ac:spMkLst>
        </pc:spChg>
      </pc:sldChg>
      <pc:sldChg chg="del">
        <pc:chgData name="COLOMER Julie" userId="275e2738-29b5-437a-b6ef-2666acd9c886" providerId="ADAL" clId="{E8769524-4C7F-48A5-88CD-46AD045E092F}" dt="2022-06-29T11:41:28.608" v="628" actId="2696"/>
        <pc:sldMkLst>
          <pc:docMk/>
          <pc:sldMk cId="2775908175" sldId="270"/>
        </pc:sldMkLst>
      </pc:sldChg>
      <pc:sldChg chg="addSp delSp">
        <pc:chgData name="COLOMER Julie" userId="275e2738-29b5-437a-b6ef-2666acd9c886" providerId="ADAL" clId="{E8769524-4C7F-48A5-88CD-46AD045E092F}" dt="2022-06-29T11:41:54.124" v="632"/>
        <pc:sldMkLst>
          <pc:docMk/>
          <pc:sldMk cId="3812267495" sldId="271"/>
        </pc:sldMkLst>
        <pc:spChg chg="add">
          <ac:chgData name="COLOMER Julie" userId="275e2738-29b5-437a-b6ef-2666acd9c886" providerId="ADAL" clId="{E8769524-4C7F-48A5-88CD-46AD045E092F}" dt="2022-06-29T11:41:54.124" v="632"/>
          <ac:spMkLst>
            <pc:docMk/>
            <pc:sldMk cId="3812267495" sldId="271"/>
            <ac:spMk id="12" creationId="{11CEF093-9C20-4C71-9449-0E27CA282253}"/>
          </ac:spMkLst>
        </pc:spChg>
        <pc:spChg chg="del">
          <ac:chgData name="COLOMER Julie" userId="275e2738-29b5-437a-b6ef-2666acd9c886" providerId="ADAL" clId="{E8769524-4C7F-48A5-88CD-46AD045E092F}" dt="2022-06-29T11:41:53.697" v="631" actId="478"/>
          <ac:spMkLst>
            <pc:docMk/>
            <pc:sldMk cId="3812267495" sldId="271"/>
            <ac:spMk id="17" creationId="{C86DE51D-6E3F-46BE-83B5-8E98AC86721E}"/>
          </ac:spMkLst>
        </pc:spChg>
      </pc:sldChg>
      <pc:sldChg chg="addSp delSp">
        <pc:chgData name="COLOMER Julie" userId="275e2738-29b5-437a-b6ef-2666acd9c886" providerId="ADAL" clId="{E8769524-4C7F-48A5-88CD-46AD045E092F}" dt="2022-06-29T11:42:06.899" v="634"/>
        <pc:sldMkLst>
          <pc:docMk/>
          <pc:sldMk cId="2881190021" sldId="272"/>
        </pc:sldMkLst>
        <pc:spChg chg="add">
          <ac:chgData name="COLOMER Julie" userId="275e2738-29b5-437a-b6ef-2666acd9c886" providerId="ADAL" clId="{E8769524-4C7F-48A5-88CD-46AD045E092F}" dt="2022-06-29T11:42:06.899" v="634"/>
          <ac:spMkLst>
            <pc:docMk/>
            <pc:sldMk cId="2881190021" sldId="272"/>
            <ac:spMk id="13" creationId="{FFB181DC-7E08-4E72-AA0F-CCA1E433F47E}"/>
          </ac:spMkLst>
        </pc:spChg>
        <pc:spChg chg="del">
          <ac:chgData name="COLOMER Julie" userId="275e2738-29b5-437a-b6ef-2666acd9c886" providerId="ADAL" clId="{E8769524-4C7F-48A5-88CD-46AD045E092F}" dt="2022-06-29T11:42:06.528" v="633" actId="478"/>
          <ac:spMkLst>
            <pc:docMk/>
            <pc:sldMk cId="2881190021" sldId="272"/>
            <ac:spMk id="17" creationId="{C86DE51D-6E3F-46BE-83B5-8E98AC8672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3F66BC-71DB-43C8-9359-0B33E3624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3CD552-2DA0-4F7D-AD77-CC8691580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38E704-3D76-4461-84D8-238A79D6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B0C0B-2CE9-461B-853A-C4F256D02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EF0208-1C06-49F4-BFFD-D13ECB13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00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9EE82-835D-4C1D-9564-ED082BFAF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1C831F-9941-4C22-BE11-35E05D593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14DD2-4273-40CB-AC61-BEC71345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434ACC-9014-4991-AFC3-3900FC9C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DE6924-7642-4211-A7ED-F24ED723A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8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E3D7705-C04A-4D25-8D54-33CA5FE931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6EB545-B75B-45D3-969E-C261C0922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73F874-2968-4EFC-B6F3-A8B0E3A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11756E-65C6-4994-B610-6E4C95392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EED24D-A3B5-4EBB-A0B9-F9560453C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00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2D9918-1B05-47DB-9716-DBBA912BA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736260-5597-45E0-A321-33BFD7744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78DFF-B873-407F-BC7F-AD6B90ED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960FD7-D323-4B82-9658-287AD898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9D1C4-0364-400C-8B8D-EBFA43A40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452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8103A6-71A5-4561-9DB1-CBF41FB0B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9F8583-70A9-4ADB-B576-A1E7383FB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D86C7E-00AD-4012-9246-E6123A4F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DB230B-2EAA-4E02-B7B3-56CBE28E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D39EBE-9525-4D6D-A71B-7D8ACCFD3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9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67410E-9C15-4480-BC98-AC35BE11D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B677C1-723E-4D59-A8BA-903B64BC52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6F1CF7-D563-49AB-9517-4B9BD5315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CAC20B-46F5-4F5C-B688-ECD6357B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9FBDCB-A9DD-4E2C-9FCA-93CDF1B8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E5921C-F86D-4E36-B007-2203FE767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21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CEBAA5-DA2F-45FE-A969-01B9D9D9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3739B1-688C-44F9-B683-4B1EEC712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B9282A-05C1-4B51-B40E-FBD3A0B4C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FA7E58C-40B4-4EB1-8BAD-98AB95887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D52E4D-F1FE-4DD4-9C4E-3837124AB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79161A-5253-434E-AD12-1D9817A4A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A15E7A-B193-4DE3-B767-0BAF5CF3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29F91D-A8E3-4596-B382-B51DDA0D9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48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A82CEC-9F2A-4CF7-9362-C9834C34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BCFCF9-1859-479D-B53A-8147FB932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B9F24DF-0C47-41B3-9F7F-4107AE19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F825E7-E0DE-4800-B701-A3A309FA3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38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DE21BF-6104-4E3A-A6D1-A747B76E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EB7E4E-BC14-421A-BDD3-204DFB7D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FB5856F-347C-417A-9657-2AB77656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5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0DED5E-E7C2-4108-92E7-1CE81F12E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63F4E-D27A-4D3A-B54F-99E8FE448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E0F37D-C704-4C85-86E5-7D852E74B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42C4C7-0F92-46F8-BFFE-850F9462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E27DCB-6CBD-4606-85B5-E53535EA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4D93B2-FEE5-4C5A-9748-FC91F30B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06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F74818-79B7-478D-A811-6D8A7172F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2006DC4-16D2-43D8-A007-5193E0BC4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481079-DCAA-47F6-84FD-F78258AE6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8B5DE-F68E-4C6E-AC70-4BB93B343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289BE2-B001-475B-BB4C-DF4DB4B4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0919BC-789C-4C3F-BD95-05372818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09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4360D70-B2C6-4A54-AF85-03F4B55A4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59EA97-F3F2-40AA-B4F8-2F5ECE820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03EBCC-479A-49CC-8DF6-F76C34160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326D9-5D96-4E4C-8281-FD7B1B6AFD07}" type="datetimeFigureOut">
              <a:rPr lang="fr-FR" smtClean="0"/>
              <a:t>22/05/2023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3E63B2-74C7-4A2A-B660-77E5EEE0E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1AF03D-910E-42F9-B21F-64C685327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3A787-8998-42BB-9A65-5A40EE9F8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1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0F6A04-8238-4164-B10C-F5299F2AEBE3}"/>
              </a:ext>
            </a:extLst>
          </p:cNvPr>
          <p:cNvSpPr/>
          <p:nvPr/>
        </p:nvSpPr>
        <p:spPr>
          <a:xfrm>
            <a:off x="0" y="0"/>
            <a:ext cx="12192000" cy="5241600"/>
          </a:xfrm>
          <a:prstGeom prst="rect">
            <a:avLst/>
          </a:prstGeom>
          <a:solidFill>
            <a:srgbClr val="DBA7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DD88FE-0C54-4F00-9556-137439B85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488" y="1266175"/>
            <a:ext cx="9144000" cy="2403800"/>
          </a:xfrm>
        </p:spPr>
        <p:txBody>
          <a:bodyPr>
            <a:normAutofit fontScale="90000"/>
          </a:bodyPr>
          <a:lstStyle/>
          <a:p>
            <a:pPr algn="l">
              <a:tabLst>
                <a:tab pos="5826125" algn="l"/>
              </a:tabLst>
            </a:pPr>
            <a:br>
              <a:rPr lang="fr-FR" dirty="0">
                <a:solidFill>
                  <a:schemeClr val="bg1"/>
                </a:solidFill>
              </a:rPr>
            </a:br>
            <a:r>
              <a:rPr lang="fr-FR" sz="8000" dirty="0">
                <a:solidFill>
                  <a:schemeClr val="bg1"/>
                </a:solidFill>
              </a:rPr>
              <a:t>PRIX </a:t>
            </a:r>
            <a:br>
              <a:rPr lang="fr-FR" sz="8000" dirty="0">
                <a:solidFill>
                  <a:schemeClr val="bg1"/>
                </a:solidFill>
              </a:rPr>
            </a:br>
            <a:r>
              <a:rPr lang="fr-FR" sz="8000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création avenir</a:t>
            </a:r>
            <a:br>
              <a:rPr lang="fr-FR" sz="8000" dirty="0">
                <a:solidFill>
                  <a:schemeClr val="bg1"/>
                </a:solidFill>
              </a:rPr>
            </a:br>
            <a:r>
              <a:rPr lang="fr-FR" sz="8000" b="1" dirty="0">
                <a:solidFill>
                  <a:schemeClr val="bg1"/>
                </a:solidFill>
                <a:latin typeface="TT Commons" panose="02000506030000020004" pitchFamily="50" charset="0"/>
              </a:rPr>
              <a:t>(PCA)</a:t>
            </a:r>
            <a:endParaRPr lang="fr-FR" sz="8000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62C3AE2C-14EB-4475-B9B3-4336DD440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8" y="5727371"/>
            <a:ext cx="2665412" cy="1132243"/>
          </a:xfrm>
          <a:prstGeom prst="rect">
            <a:avLst/>
          </a:prstGeom>
        </p:spPr>
      </p:pic>
      <p:pic>
        <p:nvPicPr>
          <p:cNvPr id="7" name="Image 6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350EFC24-D6BF-4121-A43C-7148E45724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1" y="2179079"/>
            <a:ext cx="4048125" cy="40481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AD9B840-617D-4BDE-B4EA-76EF603B7B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425" y="3460659"/>
            <a:ext cx="38671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1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778827" y="725379"/>
            <a:ext cx="2087335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778827" y="684423"/>
            <a:ext cx="20873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modèle économique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C13ED6-0927-49D9-881F-70DE5EF1E20D}"/>
              </a:ext>
            </a:extLst>
          </p:cNvPr>
          <p:cNvSpPr txBox="1"/>
          <p:nvPr/>
        </p:nvSpPr>
        <p:spPr>
          <a:xfrm>
            <a:off x="778827" y="1571625"/>
            <a:ext cx="11287716" cy="112851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Présentez votre modèle actuel pour générer des revenus 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Prix ? Panier moyen ? Par produit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0147B7-7E2B-4756-B65B-BA818695A6AF}"/>
              </a:ext>
            </a:extLst>
          </p:cNvPr>
          <p:cNvSpPr/>
          <p:nvPr/>
        </p:nvSpPr>
        <p:spPr>
          <a:xfrm>
            <a:off x="778827" y="1063305"/>
            <a:ext cx="1963510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C14C073-B551-4F40-BE88-86F1A2ECF894}"/>
              </a:ext>
            </a:extLst>
          </p:cNvPr>
          <p:cNvSpPr txBox="1"/>
          <p:nvPr/>
        </p:nvSpPr>
        <p:spPr>
          <a:xfrm>
            <a:off x="778827" y="1020487"/>
            <a:ext cx="193434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modèle de revenus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778827" y="2830514"/>
            <a:ext cx="4563835" cy="274320"/>
          </a:xfrm>
          <a:prstGeom prst="rect">
            <a:avLst/>
          </a:prstGeom>
          <a:solidFill>
            <a:srgbClr val="297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778827" y="2792845"/>
            <a:ext cx="45638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impact social, sociétal et/ou environnemental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778827" y="3267804"/>
            <a:ext cx="11287716" cy="132161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Quelle(s) action(s) </a:t>
            </a:r>
            <a:r>
              <a:rPr lang="fr-FR" i="1" dirty="0">
                <a:latin typeface="TT Commons" panose="02000506030000020004" pitchFamily="50" charset="0"/>
              </a:rPr>
              <a:t>(organisationnelle, ressources humaines, consommations, environnement, gouvernance)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avez-vous ou souhaitez-vous mettre en place pour inscrire votre projet dans une démarche à impact positif ? </a:t>
            </a:r>
          </a:p>
          <a:p>
            <a:pPr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Avez-vous identifié les impacts des activités, produits et services de votre entreprise sur l’environnement 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</a:t>
            </a:r>
            <a:r>
              <a:rPr lang="fr-FR" i="1" dirty="0">
                <a:latin typeface="TT Commons" panose="02000506030000020004" pitchFamily="50" charset="0"/>
              </a:rPr>
              <a:t>(eau, air, sols, bruit, biodiversité </a:t>
            </a:r>
            <a:r>
              <a:rPr lang="fr-FR" i="1" dirty="0" err="1">
                <a:latin typeface="TT Commons" panose="02000506030000020004" pitchFamily="50" charset="0"/>
              </a:rPr>
              <a:t>etc</a:t>
            </a:r>
            <a:r>
              <a:rPr lang="fr-FR" i="1" dirty="0">
                <a:latin typeface="TT Commons" panose="02000506030000020004" pitchFamily="50" charset="0"/>
              </a:rPr>
              <a:t>,,,)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38B7C22-AC28-4F9E-8B48-0B5FC14501E9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7D9CC579-13C9-460D-9981-04AAE57809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4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947579" y="837769"/>
            <a:ext cx="4816248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947579" y="790263"/>
            <a:ext cx="481624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industrialisation </a:t>
            </a:r>
            <a:r>
              <a:rPr lang="fr-FR" i="1" dirty="0">
                <a:solidFill>
                  <a:schemeClr val="bg1"/>
                </a:solidFill>
                <a:latin typeface="TT Commons" panose="02000506030000020004" pitchFamily="50" charset="0"/>
              </a:rPr>
              <a:t>(pour les entreprises concernées)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947579" y="1321867"/>
            <a:ext cx="11118964" cy="1231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 </a:t>
            </a:r>
            <a:r>
              <a:rPr lang="fr-FR" dirty="0">
                <a:latin typeface="TT Commons" panose="02000506030000020004" pitchFamily="50" charset="0"/>
              </a:rPr>
              <a:t>Décrivez votre stratégie industrielle (internalisée, externalisée…)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 </a:t>
            </a:r>
            <a:r>
              <a:rPr lang="fr-FR" dirty="0">
                <a:latin typeface="TT Commons" panose="02000506030000020004" pitchFamily="50" charset="0"/>
              </a:rPr>
              <a:t>Qui sont les partenaires clés ? Délais de livraisons ? Coûts 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solidFill>
                  <a:srgbClr val="2979BD"/>
                </a:solidFill>
                <a:latin typeface="TT Commons" panose="02000506030000020004" pitchFamily="50" charset="0"/>
              </a:rPr>
              <a:t> </a:t>
            </a:r>
            <a:r>
              <a:rPr lang="fr-FR" dirty="0">
                <a:latin typeface="TT Commons" panose="02000506030000020004" pitchFamily="50" charset="0"/>
              </a:rPr>
              <a:t>Roadmap d’industrialisation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281742-7E35-47D5-9990-F0D945860127}"/>
              </a:ext>
            </a:extLst>
          </p:cNvPr>
          <p:cNvSpPr/>
          <p:nvPr/>
        </p:nvSpPr>
        <p:spPr>
          <a:xfrm>
            <a:off x="947579" y="2762751"/>
            <a:ext cx="2106385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D50C5F5-E03A-490F-B588-777CB5948FB7}"/>
              </a:ext>
            </a:extLst>
          </p:cNvPr>
          <p:cNvSpPr txBox="1"/>
          <p:nvPr/>
        </p:nvSpPr>
        <p:spPr>
          <a:xfrm>
            <a:off x="947579" y="2715245"/>
            <a:ext cx="210638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stratégie marketing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DFFA0AE-2BBE-4106-8C48-D6EBBE5DDA54}"/>
              </a:ext>
            </a:extLst>
          </p:cNvPr>
          <p:cNvSpPr txBox="1"/>
          <p:nvPr/>
        </p:nvSpPr>
        <p:spPr>
          <a:xfrm>
            <a:off x="947579" y="3591958"/>
            <a:ext cx="11118964" cy="204158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Décrivez votre stratégie marketing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Décrivez vos canaux d’acquisition</a:t>
            </a:r>
          </a:p>
          <a:p>
            <a:pPr>
              <a:spcBef>
                <a:spcPts val="2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    Indiquez vos coûts d’acquisition si vous les connaissez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Décrivez vos actions de communication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Si vous commercialisez déjà, donnez quelques métriques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976EE8-A57D-4E84-9555-A1ECCFFFA351}"/>
              </a:ext>
            </a:extLst>
          </p:cNvPr>
          <p:cNvSpPr/>
          <p:nvPr/>
        </p:nvSpPr>
        <p:spPr>
          <a:xfrm>
            <a:off x="947579" y="3109689"/>
            <a:ext cx="2862035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DF0DDD5-07A0-4AE2-B59D-4D0E0819F2BD}"/>
              </a:ext>
            </a:extLst>
          </p:cNvPr>
          <p:cNvSpPr txBox="1"/>
          <p:nvPr/>
        </p:nvSpPr>
        <p:spPr>
          <a:xfrm>
            <a:off x="947579" y="3062183"/>
            <a:ext cx="28620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communication – acquisition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D5E357E7-8572-4059-9A99-88E250700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ED2FA249-A844-4962-9ACA-2998C6FFD955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70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C3338B0-E8E4-4760-AE6A-9A87198377CA}"/>
              </a:ext>
            </a:extLst>
          </p:cNvPr>
          <p:cNvSpPr/>
          <p:nvPr/>
        </p:nvSpPr>
        <p:spPr>
          <a:xfrm>
            <a:off x="947578" y="837769"/>
            <a:ext cx="1773010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D477031-A3FA-4CD3-9550-CBB5896D6841}"/>
              </a:ext>
            </a:extLst>
          </p:cNvPr>
          <p:cNvSpPr txBox="1"/>
          <p:nvPr/>
        </p:nvSpPr>
        <p:spPr>
          <a:xfrm>
            <a:off x="947578" y="790263"/>
            <a:ext cx="17730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canaux de vente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D7D8D98A-AEB8-4FEE-9EAD-6F116662B048}"/>
              </a:ext>
            </a:extLst>
          </p:cNvPr>
          <p:cNvSpPr txBox="1"/>
          <p:nvPr/>
        </p:nvSpPr>
        <p:spPr>
          <a:xfrm>
            <a:off x="947578" y="1321867"/>
            <a:ext cx="11096376" cy="15081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Quels sont vos canaux de vente </a:t>
            </a:r>
            <a:r>
              <a:rPr lang="fr-FR" i="1" dirty="0">
                <a:latin typeface="TT Commons" panose="02000506030000020004" pitchFamily="50" charset="0"/>
              </a:rPr>
              <a:t>(direct, indirect, online)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Indiquez les différents partenaires, distributeurs, autres avec qui vous travaillez ou vous envisagez de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travailler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Connaissez-vous les coûts </a:t>
            </a:r>
            <a:r>
              <a:rPr lang="fr-FR" i="1" dirty="0">
                <a:latin typeface="TT Commons" panose="02000506030000020004" pitchFamily="50" charset="0"/>
              </a:rPr>
              <a:t>(marge distributeur, forces de vente…) </a:t>
            </a:r>
            <a:r>
              <a:rPr lang="fr-FR" dirty="0">
                <a:latin typeface="TT Commons" panose="02000506030000020004" pitchFamily="50" charset="0"/>
              </a:rPr>
              <a:t>de vos canaux de distribution?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8C4A1-AD71-4928-819D-3E59235CE97E}"/>
              </a:ext>
            </a:extLst>
          </p:cNvPr>
          <p:cNvSpPr/>
          <p:nvPr/>
        </p:nvSpPr>
        <p:spPr>
          <a:xfrm>
            <a:off x="947578" y="3156583"/>
            <a:ext cx="1325335" cy="274320"/>
          </a:xfrm>
          <a:prstGeom prst="rect">
            <a:avLst/>
          </a:prstGeom>
          <a:solidFill>
            <a:srgbClr val="E94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944BCE6-275D-461C-97BE-5EAB91B73415}"/>
              </a:ext>
            </a:extLst>
          </p:cNvPr>
          <p:cNvSpPr txBox="1"/>
          <p:nvPr/>
        </p:nvSpPr>
        <p:spPr>
          <a:xfrm>
            <a:off x="947578" y="3109077"/>
            <a:ext cx="132533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commercial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1D139ED-0033-46C5-AEA9-B068D5906B3D}"/>
              </a:ext>
            </a:extLst>
          </p:cNvPr>
          <p:cNvSpPr txBox="1"/>
          <p:nvPr/>
        </p:nvSpPr>
        <p:spPr>
          <a:xfrm>
            <a:off x="947578" y="3640681"/>
            <a:ext cx="11096376" cy="237955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Fonction du ou des interlocuteurs chez votre client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Estimation du cycle de vente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Si vous avez déjà entamé des démarches commerciales </a:t>
            </a:r>
            <a:r>
              <a:rPr lang="fr-FR" i="1" dirty="0">
                <a:latin typeface="TT Commons" panose="02000506030000020004" pitchFamily="50" charset="0"/>
              </a:rPr>
              <a:t>(y compris tes(s) payant(s))</a:t>
            </a:r>
            <a:r>
              <a:rPr lang="fr-FR" dirty="0">
                <a:latin typeface="TT Commons" panose="02000506030000020004" pitchFamily="50" charset="0"/>
              </a:rPr>
              <a:t>, indiquez votre pipe commercial </a:t>
            </a:r>
          </a:p>
          <a:p>
            <a:pPr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i="1" dirty="0">
                <a:latin typeface="TT Commons" panose="02000506030000020004" pitchFamily="50" charset="0"/>
              </a:rPr>
              <a:t>   (avec si possible un pondération des probabilités de conversion)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-  </a:t>
            </a:r>
            <a:r>
              <a:rPr lang="fr-FR" dirty="0">
                <a:latin typeface="TT Commons" panose="02000506030000020004" pitchFamily="50" charset="0"/>
              </a:rPr>
              <a:t>Donnez des exemples de clients </a:t>
            </a:r>
            <a:r>
              <a:rPr lang="fr-FR" i="1" dirty="0">
                <a:latin typeface="TT Commons" panose="02000506030000020004" pitchFamily="50" charset="0"/>
              </a:rPr>
              <a:t>(domaine/activité/caractéristiques) </a:t>
            </a:r>
            <a:r>
              <a:rPr lang="fr-FR" dirty="0">
                <a:latin typeface="TT Commons" panose="02000506030000020004" pitchFamily="50" charset="0"/>
              </a:rPr>
              <a:t>et du cycle de vente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</a:t>
            </a:r>
            <a:r>
              <a:rPr lang="fr-FR" i="1" dirty="0">
                <a:latin typeface="TT Commons" panose="02000506030000020004" pitchFamily="50" charset="0"/>
              </a:rPr>
              <a:t>(rythme/panier)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6A02047-6789-4284-B3DF-FD85AB111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3F23B1D-FBAF-47AB-8100-CCB41F037AA0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47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20C1B54C-F68F-4EA9-9F1A-8ADCED324B5F}"/>
              </a:ext>
            </a:extLst>
          </p:cNvPr>
          <p:cNvSpPr/>
          <p:nvPr/>
        </p:nvSpPr>
        <p:spPr>
          <a:xfrm>
            <a:off x="853343" y="1081267"/>
            <a:ext cx="2083623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B01F93F-6542-4A1E-9C00-DE6B1C130F0D}"/>
              </a:ext>
            </a:extLst>
          </p:cNvPr>
          <p:cNvSpPr txBox="1"/>
          <p:nvPr/>
        </p:nvSpPr>
        <p:spPr>
          <a:xfrm>
            <a:off x="853343" y="1033761"/>
            <a:ext cx="208362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éléments financiers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FD04449-C284-41D1-87C9-CB4F5C8E3E58}"/>
              </a:ext>
            </a:extLst>
          </p:cNvPr>
          <p:cNvSpPr txBox="1"/>
          <p:nvPr/>
        </p:nvSpPr>
        <p:spPr>
          <a:xfrm>
            <a:off x="853343" y="1548048"/>
            <a:ext cx="11213200" cy="338554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E9473F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Synthétisez votre compte de résultat prévisionnel et vos  hypothèses d’activité 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CA, Résultat sur 3 ou 5 ans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Nombre de salariés/an et répartition par fonctions :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        Commercial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        Technique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        Autres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Nombre de contrats clients/an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</a:t>
            </a: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  <a:sym typeface="Webdings" panose="05030102010509060703" pitchFamily="18" charset="2"/>
              </a:rPr>
              <a:t></a:t>
            </a:r>
            <a:r>
              <a:rPr lang="fr-FR" dirty="0">
                <a:latin typeface="TT Commons" panose="02000506030000020004" pitchFamily="50" charset="0"/>
              </a:rPr>
              <a:t> Part du CA provenant de contrats récurrents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C713E3A1-14B7-4B60-B69A-04564D465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43CE2505-D2B3-468F-BD9A-ADD12F24C9AD}"/>
              </a:ext>
            </a:extLst>
          </p:cNvPr>
          <p:cNvSpPr/>
          <p:nvPr/>
        </p:nvSpPr>
        <p:spPr>
          <a:xfrm>
            <a:off x="2099700" y="2960603"/>
            <a:ext cx="72000" cy="72000"/>
          </a:xfrm>
          <a:prstGeom prst="ellipse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A39B9AE4-2A51-409F-9978-E6521A61F4CF}"/>
              </a:ext>
            </a:extLst>
          </p:cNvPr>
          <p:cNvSpPr/>
          <p:nvPr/>
        </p:nvSpPr>
        <p:spPr>
          <a:xfrm>
            <a:off x="2099700" y="3393000"/>
            <a:ext cx="72000" cy="72000"/>
          </a:xfrm>
          <a:prstGeom prst="ellipse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4814BBB-0B4F-45F5-8865-2FED49E0119E}"/>
              </a:ext>
            </a:extLst>
          </p:cNvPr>
          <p:cNvSpPr/>
          <p:nvPr/>
        </p:nvSpPr>
        <p:spPr>
          <a:xfrm>
            <a:off x="2099700" y="3834334"/>
            <a:ext cx="72000" cy="72000"/>
          </a:xfrm>
          <a:prstGeom prst="ellipse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1CEF093-9C20-4C71-9449-0E27CA282253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267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20C1B54C-F68F-4EA9-9F1A-8ADCED324B5F}"/>
              </a:ext>
            </a:extLst>
          </p:cNvPr>
          <p:cNvSpPr/>
          <p:nvPr/>
        </p:nvSpPr>
        <p:spPr>
          <a:xfrm>
            <a:off x="853343" y="1081267"/>
            <a:ext cx="1429095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B01F93F-6542-4A1E-9C00-DE6B1C130F0D}"/>
              </a:ext>
            </a:extLst>
          </p:cNvPr>
          <p:cNvSpPr txBox="1"/>
          <p:nvPr/>
        </p:nvSpPr>
        <p:spPr>
          <a:xfrm>
            <a:off x="853343" y="1033761"/>
            <a:ext cx="14290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financement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9FD04449-C284-41D1-87C9-CB4F5C8E3E58}"/>
              </a:ext>
            </a:extLst>
          </p:cNvPr>
          <p:cNvSpPr txBox="1"/>
          <p:nvPr/>
        </p:nvSpPr>
        <p:spPr>
          <a:xfrm>
            <a:off x="853343" y="1548048"/>
            <a:ext cx="11155777" cy="150810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Indiquez votre besoin en financement et son séquençage </a:t>
            </a:r>
            <a:r>
              <a:rPr lang="fr-FR" i="1" dirty="0">
                <a:latin typeface="TT Commons" panose="02000506030000020004" pitchFamily="50" charset="0"/>
              </a:rPr>
              <a:t>(1 an, 2 ans, 3 ans…)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Si vous avez déjà sécurisé des financements, indiquez lesquels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Indiquez les financements (publics, privés, dilutifs et non-dilutifs) que vous souhaitez solliciter et dans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quel délai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2D9432-E4F1-41E7-AC82-5C04F9C1B256}"/>
              </a:ext>
            </a:extLst>
          </p:cNvPr>
          <p:cNvSpPr/>
          <p:nvPr/>
        </p:nvSpPr>
        <p:spPr>
          <a:xfrm>
            <a:off x="853343" y="3340064"/>
            <a:ext cx="1429095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E9473F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CEEECE2-4997-4B9C-B103-3C4CE8AFEE35}"/>
              </a:ext>
            </a:extLst>
          </p:cNvPr>
          <p:cNvSpPr txBox="1"/>
          <p:nvPr/>
        </p:nvSpPr>
        <p:spPr>
          <a:xfrm>
            <a:off x="853343" y="3292558"/>
            <a:ext cx="14290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conclusion</a:t>
            </a:r>
            <a:endParaRPr lang="fr-FR" i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5C484D8-634B-4F35-BA14-7CE845F0B6F0}"/>
              </a:ext>
            </a:extLst>
          </p:cNvPr>
          <p:cNvSpPr txBox="1"/>
          <p:nvPr/>
        </p:nvSpPr>
        <p:spPr>
          <a:xfrm>
            <a:off x="853343" y="3806845"/>
            <a:ext cx="11155777" cy="8002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Donnez la vision de votre entreprise à moyen/long terme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Pourquoi souhaitez-vous obtenir la PCA ?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8A75A23-DA58-4D19-A792-BD9387B0F9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FFB181DC-7E08-4E72-AA0F-CCA1E433F47E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90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0F6A04-8238-4164-B10C-F5299F2AEBE3}"/>
              </a:ext>
            </a:extLst>
          </p:cNvPr>
          <p:cNvSpPr/>
          <p:nvPr/>
        </p:nvSpPr>
        <p:spPr>
          <a:xfrm>
            <a:off x="0" y="0"/>
            <a:ext cx="12192000" cy="5241600"/>
          </a:xfrm>
          <a:prstGeom prst="rect">
            <a:avLst/>
          </a:prstGeom>
          <a:solidFill>
            <a:srgbClr val="DBA7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DD88FE-0C54-4F00-9556-137439B85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071" y="462849"/>
            <a:ext cx="9144000" cy="3347758"/>
          </a:xfrm>
        </p:spPr>
        <p:txBody>
          <a:bodyPr wrap="none">
            <a:noAutofit/>
          </a:bodyPr>
          <a:lstStyle/>
          <a:p>
            <a:pPr algn="l">
              <a:tabLst>
                <a:tab pos="5826125" algn="l"/>
              </a:tabLst>
            </a:pP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Contact :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Service développement économique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Direction de l'Attractivité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01 41 94 32 40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  <a:t>economie@gpsea.fr</a:t>
            </a:r>
            <a:br>
              <a:rPr lang="fr-FR" sz="2400" b="1" dirty="0">
                <a:solidFill>
                  <a:schemeClr val="bg1"/>
                </a:solidFill>
                <a:latin typeface="TT Commons" panose="02000506030000020004" pitchFamily="50" charset="0"/>
              </a:rPr>
            </a:br>
            <a:br>
              <a:rPr lang="fr-FR" sz="2400" b="1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>
                <a:solidFill>
                  <a:schemeClr val="bg1"/>
                </a:solidFill>
                <a:latin typeface="TT Commons" panose="02000506030000020004" pitchFamily="50" charset="0"/>
              </a:rPr>
              <a:t>Amine EZZANE</a:t>
            </a:r>
            <a:br>
              <a:rPr lang="fr-FR" sz="2400" b="1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>
                <a:solidFill>
                  <a:schemeClr val="bg1"/>
                </a:solidFill>
                <a:latin typeface="TT Commons" panose="02000506030000020004" pitchFamily="50" charset="0"/>
              </a:rPr>
              <a:t>Gestionnaire des pépinières -hôtels d'entreprises BIO&amp;D et CITEC</a:t>
            </a:r>
            <a:br>
              <a:rPr lang="fr-FR" sz="2400" b="1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>
                <a:solidFill>
                  <a:schemeClr val="bg1"/>
                </a:solidFill>
                <a:latin typeface="TT Commons" panose="02000506030000020004" pitchFamily="50" charset="0"/>
              </a:rPr>
              <a:t>Portable : 06 30 08 25 50</a:t>
            </a:r>
            <a:br>
              <a:rPr lang="fr-FR" sz="2400" b="1">
                <a:solidFill>
                  <a:schemeClr val="bg1"/>
                </a:solidFill>
                <a:latin typeface="TT Commons" panose="02000506030000020004" pitchFamily="50" charset="0"/>
              </a:rPr>
            </a:br>
            <a:r>
              <a:rPr lang="fr-FR" sz="2400" b="1">
                <a:solidFill>
                  <a:schemeClr val="bg1"/>
                </a:solidFill>
                <a:latin typeface="TT Commons" panose="02000506030000020004" pitchFamily="50" charset="0"/>
              </a:rPr>
              <a:t>mezzane@gpsea.fr</a:t>
            </a:r>
            <a:endParaRPr lang="fr-FR" sz="2400" b="1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62C3AE2C-14EB-4475-B9B3-4336DD440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8" y="5727371"/>
            <a:ext cx="2665412" cy="1132243"/>
          </a:xfrm>
          <a:prstGeom prst="rect">
            <a:avLst/>
          </a:prstGeom>
        </p:spPr>
      </p:pic>
      <p:pic>
        <p:nvPicPr>
          <p:cNvPr id="7" name="Image 6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473B98DC-FBC3-499F-8CF5-4FD593E3F1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1" y="2179079"/>
            <a:ext cx="4048125" cy="404812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4029241-15FA-465D-B366-76A15039EE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425" y="3460659"/>
            <a:ext cx="38671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9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0F6A04-8238-4164-B10C-F5299F2AEBE3}"/>
              </a:ext>
            </a:extLst>
          </p:cNvPr>
          <p:cNvSpPr/>
          <p:nvPr/>
        </p:nvSpPr>
        <p:spPr>
          <a:xfrm>
            <a:off x="0" y="0"/>
            <a:ext cx="12192000" cy="5241600"/>
          </a:xfrm>
          <a:prstGeom prst="rect">
            <a:avLst/>
          </a:prstGeom>
          <a:solidFill>
            <a:srgbClr val="DBA7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DD88FE-0C54-4F00-9556-137439B85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9488" y="1266175"/>
            <a:ext cx="9144000" cy="2403800"/>
          </a:xfrm>
        </p:spPr>
        <p:txBody>
          <a:bodyPr>
            <a:normAutofit/>
          </a:bodyPr>
          <a:lstStyle/>
          <a:p>
            <a:pPr algn="l"/>
            <a:br>
              <a:rPr lang="fr-FR" dirty="0"/>
            </a:br>
            <a:endParaRPr lang="fr-FR" sz="8000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6F7315-B307-4672-84A0-6FA8B8530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1" y="1440800"/>
            <a:ext cx="9579429" cy="1723882"/>
          </a:xfrm>
        </p:spPr>
        <p:txBody>
          <a:bodyPr>
            <a:noAutofit/>
          </a:bodyPr>
          <a:lstStyle/>
          <a:p>
            <a:r>
              <a:rPr lang="fr-FR" sz="6000" b="1" dirty="0">
                <a:solidFill>
                  <a:schemeClr val="bg1"/>
                </a:solidFill>
                <a:latin typeface="TT Commons" panose="02000506030000020004" pitchFamily="50" charset="0"/>
              </a:rPr>
              <a:t>Dossier de candidature PCA</a:t>
            </a:r>
            <a:endParaRPr lang="fr-FR" sz="6000" dirty="0">
              <a:solidFill>
                <a:schemeClr val="bg1"/>
              </a:solidFill>
              <a:latin typeface="TT Commons" panose="02000506030000020004" pitchFamily="50" charset="0"/>
            </a:endParaRPr>
          </a:p>
          <a:p>
            <a:r>
              <a:rPr lang="fr-FR" sz="6000" b="1" dirty="0">
                <a:solidFill>
                  <a:schemeClr val="bg1"/>
                </a:solidFill>
                <a:latin typeface="TT Commons" panose="02000506030000020004" pitchFamily="50" charset="0"/>
              </a:rPr>
              <a:t>Catégorie « </a:t>
            </a:r>
            <a:r>
              <a:rPr lang="fr-FR" sz="6000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création</a:t>
            </a:r>
            <a:r>
              <a:rPr lang="fr-FR" sz="6000" b="1" dirty="0">
                <a:solidFill>
                  <a:schemeClr val="bg1"/>
                </a:solidFill>
                <a:latin typeface="TT Commons" panose="02000506030000020004" pitchFamily="50" charset="0"/>
              </a:rPr>
              <a:t> »</a:t>
            </a:r>
            <a:endParaRPr lang="fr-FR" sz="6000" dirty="0">
              <a:solidFill>
                <a:schemeClr val="bg1"/>
              </a:solidFill>
              <a:latin typeface="TT Commons" panose="02000506030000020004" pitchFamily="50" charset="0"/>
            </a:endParaRPr>
          </a:p>
        </p:txBody>
      </p:sp>
      <p:pic>
        <p:nvPicPr>
          <p:cNvPr id="12" name="Image 11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01E593DD-C003-486D-B0FC-13A0F730A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321" y="2179079"/>
            <a:ext cx="4048125" cy="40481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04AC7A-0233-40E0-94AC-64027BDE28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425" y="3460659"/>
            <a:ext cx="38671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1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838200" y="2015458"/>
            <a:ext cx="4259580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2F0FEE-B556-4FCB-8FE2-AF6E2EAE7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797"/>
            <a:ext cx="10515600" cy="1325563"/>
          </a:xfrm>
        </p:spPr>
        <p:txBody>
          <a:bodyPr wrap="none">
            <a:noAutofit/>
          </a:bodyPr>
          <a:lstStyle/>
          <a:p>
            <a:r>
              <a:rPr lang="fr-FR" dirty="0">
                <a:solidFill>
                  <a:srgbClr val="312E48"/>
                </a:solidFill>
              </a:rPr>
              <a:t>Préambule</a:t>
            </a:r>
            <a:br>
              <a:rPr lang="fr-FR" dirty="0"/>
            </a:br>
            <a:r>
              <a:rPr lang="fr-FR" sz="6600" b="1" dirty="0">
                <a:solidFill>
                  <a:srgbClr val="E4762C"/>
                </a:solidFill>
                <a:latin typeface="TT Commons" panose="02000506030000020004" pitchFamily="50" charset="0"/>
              </a:rPr>
              <a:t>Informations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838200" y="1987004"/>
            <a:ext cx="45212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ceci est un modèle de présentation normée 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EE06ED-77AE-4030-933D-EC11550929C6}"/>
              </a:ext>
            </a:extLst>
          </p:cNvPr>
          <p:cNvSpPr/>
          <p:nvPr/>
        </p:nvSpPr>
        <p:spPr>
          <a:xfrm>
            <a:off x="838199" y="2342161"/>
            <a:ext cx="2590799" cy="274320"/>
          </a:xfrm>
          <a:prstGeom prst="rect">
            <a:avLst/>
          </a:prstGeom>
          <a:solidFill>
            <a:srgbClr val="E47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6F1E381-7BEE-4EF7-B118-9FE4CA9C76B5}"/>
              </a:ext>
            </a:extLst>
          </p:cNvPr>
          <p:cNvSpPr txBox="1"/>
          <p:nvPr/>
        </p:nvSpPr>
        <p:spPr>
          <a:xfrm>
            <a:off x="838198" y="2303298"/>
            <a:ext cx="25908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pour cette présentation :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CCE9C8-B201-49C4-9AB8-D73386FA8918}"/>
              </a:ext>
            </a:extLst>
          </p:cNvPr>
          <p:cNvSpPr txBox="1"/>
          <p:nvPr/>
        </p:nvSpPr>
        <p:spPr>
          <a:xfrm>
            <a:off x="838200" y="3005274"/>
            <a:ext cx="11228343" cy="307776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</a:t>
            </a:r>
            <a:r>
              <a:rPr lang="fr-FR" b="1" u="sng" dirty="0">
                <a:latin typeface="TT Commons" panose="02000506030000020004" pitchFamily="50" charset="0"/>
              </a:rPr>
              <a:t>Utilisez votre propre mise en page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L’intégralité des points abordés dans ce modèle de présentation doivent être repris dans votre présentation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(hormis les points qui ne vous concerneraient pas).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Vous pouvez changer l’ordre des slides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Votre présentation ne doit pas dépasser 30 diapositives </a:t>
            </a:r>
            <a:r>
              <a:rPr lang="fr-FR" i="1" dirty="0">
                <a:latin typeface="TT Commons" panose="02000506030000020004" pitchFamily="50" charset="0"/>
              </a:rPr>
              <a:t>(optimum: 20-25 slides)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Votre présentation sera transmise à un jury de sélection </a:t>
            </a:r>
            <a:r>
              <a:rPr lang="fr-FR" i="1" dirty="0">
                <a:latin typeface="TT Commons" panose="02000506030000020004" pitchFamily="50" charset="0"/>
              </a:rPr>
              <a:t>(jury composé de partenaires soumis à un accord de</a:t>
            </a:r>
            <a:br>
              <a:rPr lang="fr-FR" i="1" dirty="0">
                <a:latin typeface="TT Commons" panose="02000506030000020004" pitchFamily="50" charset="0"/>
              </a:rPr>
            </a:br>
            <a:r>
              <a:rPr lang="fr-FR" i="1" dirty="0">
                <a:latin typeface="TT Commons" panose="02000506030000020004" pitchFamily="50" charset="0"/>
              </a:rPr>
              <a:t>    confidentialité)</a:t>
            </a:r>
            <a:r>
              <a:rPr lang="fr-FR" dirty="0">
                <a:latin typeface="TT Commons" panose="02000506030000020004" pitchFamily="50" charset="0"/>
              </a:rPr>
              <a:t>, veillez à ce qu’elle soit compréhensible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E4762C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Et n’oubliez pas qu’il est toujours plus agréable de lire des documents bien présentés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4F7E082-A617-4E45-B0BC-AD8EF11E9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C42CDF76-5895-4C12-9F32-BA31C98764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3E9B6F58-CDB2-4725-A0EF-DBB0DCF4FB86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7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838200" y="1754221"/>
            <a:ext cx="2756805" cy="274320"/>
          </a:xfrm>
          <a:prstGeom prst="rect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22F0FEE-B556-4FCB-8FE2-AF6E2EAE7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83" y="196095"/>
            <a:ext cx="10515600" cy="1325563"/>
          </a:xfrm>
        </p:spPr>
        <p:txBody>
          <a:bodyPr wrap="none">
            <a:noAutofit/>
          </a:bodyPr>
          <a:lstStyle/>
          <a:p>
            <a:r>
              <a:rPr lang="fr-FR" dirty="0">
                <a:latin typeface="TT Commons" panose="02000506030000020004" pitchFamily="50" charset="0"/>
              </a:rPr>
              <a:t>Comment 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sz="6600" b="1" dirty="0">
                <a:solidFill>
                  <a:srgbClr val="009640"/>
                </a:solidFill>
                <a:latin typeface="TT Commons" panose="02000506030000020004" pitchFamily="50" charset="0"/>
              </a:rPr>
              <a:t>candidater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838200" y="1711306"/>
            <a:ext cx="275680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nom du projet / entreprise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CCE9C8-B201-49C4-9AB8-D73386FA8918}"/>
              </a:ext>
            </a:extLst>
          </p:cNvPr>
          <p:cNvSpPr txBox="1"/>
          <p:nvPr/>
        </p:nvSpPr>
        <p:spPr>
          <a:xfrm>
            <a:off x="784225" y="2094042"/>
            <a:ext cx="11282318" cy="221599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latin typeface="TT Commons" panose="02000506030000020004" pitchFamily="50" charset="0"/>
              </a:rPr>
              <a:t>Je candidate à la filière :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latin typeface="TT Commons" panose="02000506030000020004" pitchFamily="50" charset="0"/>
              </a:rPr>
              <a:t>	SANTÉ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latin typeface="TT Commons" panose="02000506030000020004" pitchFamily="50" charset="0"/>
              </a:rPr>
              <a:t>	INNOVATION TECHNOLOGIQUE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dirty="0">
                <a:latin typeface="TT Commons" panose="02000506030000020004" pitchFamily="50" charset="0"/>
              </a:rPr>
              <a:t>	AGROALIMENTAIRE 1 ÉCONOMIE CIRCULAIRE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i="1" dirty="0">
                <a:latin typeface="TT Commons" panose="02000506030000020004" pitchFamily="50" charset="0"/>
              </a:rPr>
              <a:t>Activité et proposition de valeur en une phrase </a:t>
            </a:r>
            <a:endParaRPr lang="fr-FR" dirty="0">
              <a:latin typeface="TT Commons" panose="02000506030000020004" pitchFamily="50" charset="0"/>
            </a:endParaRPr>
          </a:p>
          <a:p>
            <a:r>
              <a:rPr lang="fr-FR" i="1" dirty="0">
                <a:latin typeface="TT Commons" panose="02000506030000020004" pitchFamily="50" charset="0"/>
              </a:rPr>
              <a:t>Logo du projet/entreprise</a:t>
            </a:r>
            <a:endParaRPr lang="fr-FR" dirty="0">
              <a:latin typeface="TT Commons" panose="02000506030000020004" pitchFamily="50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CAAD2A-A0E7-4F85-B28C-62277270CE08}"/>
              </a:ext>
            </a:extLst>
          </p:cNvPr>
          <p:cNvSpPr/>
          <p:nvPr/>
        </p:nvSpPr>
        <p:spPr>
          <a:xfrm>
            <a:off x="1483552" y="2582593"/>
            <a:ext cx="152400" cy="152400"/>
          </a:xfrm>
          <a:prstGeom prst="rect">
            <a:avLst/>
          </a:prstGeom>
          <a:noFill/>
          <a:ln>
            <a:solidFill>
              <a:srgbClr val="0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4D38B-0CEA-4BE7-84F3-A82D1430469F}"/>
              </a:ext>
            </a:extLst>
          </p:cNvPr>
          <p:cNvSpPr/>
          <p:nvPr/>
        </p:nvSpPr>
        <p:spPr>
          <a:xfrm>
            <a:off x="1483552" y="2910887"/>
            <a:ext cx="152400" cy="152400"/>
          </a:xfrm>
          <a:prstGeom prst="rect">
            <a:avLst/>
          </a:prstGeom>
          <a:noFill/>
          <a:ln>
            <a:solidFill>
              <a:srgbClr val="0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2AF9F-79EE-49E7-92B5-2A463258393E}"/>
              </a:ext>
            </a:extLst>
          </p:cNvPr>
          <p:cNvSpPr/>
          <p:nvPr/>
        </p:nvSpPr>
        <p:spPr>
          <a:xfrm>
            <a:off x="1483552" y="3267956"/>
            <a:ext cx="152400" cy="152400"/>
          </a:xfrm>
          <a:prstGeom prst="rect">
            <a:avLst/>
          </a:prstGeom>
          <a:noFill/>
          <a:ln>
            <a:solidFill>
              <a:srgbClr val="009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CE4742-9C48-4A48-A5F6-8D79A74F0E27}"/>
              </a:ext>
            </a:extLst>
          </p:cNvPr>
          <p:cNvSpPr/>
          <p:nvPr/>
        </p:nvSpPr>
        <p:spPr>
          <a:xfrm>
            <a:off x="838200" y="4528651"/>
            <a:ext cx="823911" cy="274320"/>
          </a:xfrm>
          <a:prstGeom prst="rect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763B272-9A44-497F-AE42-DF1DA0960FF2}"/>
              </a:ext>
            </a:extLst>
          </p:cNvPr>
          <p:cNvSpPr txBox="1"/>
          <p:nvPr/>
        </p:nvSpPr>
        <p:spPr>
          <a:xfrm>
            <a:off x="838200" y="4513085"/>
            <a:ext cx="88582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équipe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27FF696-4826-41A8-9B75-9ACD7F2AD4BE}"/>
              </a:ext>
            </a:extLst>
          </p:cNvPr>
          <p:cNvSpPr txBox="1"/>
          <p:nvPr/>
        </p:nvSpPr>
        <p:spPr>
          <a:xfrm>
            <a:off x="784225" y="4984479"/>
            <a:ext cx="11282318" cy="1231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Présentation des fondateurs </a:t>
            </a:r>
            <a:r>
              <a:rPr lang="fr-FR" i="1" dirty="0">
                <a:latin typeface="TT Commons" panose="02000506030000020004" pitchFamily="50" charset="0"/>
              </a:rPr>
              <a:t>(répartition des parts, expérience, formation, rôle dans l’entreprise, profil LinkedIn)</a:t>
            </a:r>
            <a:endParaRPr lang="fr-FR" dirty="0">
              <a:latin typeface="TT Commons" panose="02000506030000020004" pitchFamily="50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Autres membres importants de l’équipe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6994C3AC-2B20-4156-B4E5-3547D2769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1110CD0-3840-487A-BFD0-3632E2E6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A39F2EC4-47DB-4614-9F63-BF970142DDB7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4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852489" y="954405"/>
            <a:ext cx="2756805" cy="274320"/>
          </a:xfrm>
          <a:prstGeom prst="rect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852489" y="902371"/>
            <a:ext cx="275680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écosystème et partenaires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4F6244C-AEB4-4FF2-AAB5-A64C3844C816}"/>
              </a:ext>
            </a:extLst>
          </p:cNvPr>
          <p:cNvSpPr txBox="1"/>
          <p:nvPr/>
        </p:nvSpPr>
        <p:spPr>
          <a:xfrm>
            <a:off x="852489" y="1504781"/>
            <a:ext cx="11182757" cy="252376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Incubateur(s), accélérateur(s), structure(s) d’accompagnement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Partenariat(s) (Entreprises, organisme(s) de recherche, laboratoire(s) de recherche…)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Pôle de compétitivité, cluster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Soutiens à l’entreprise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Avez-vous déjà bénéficié d’un prêt d’honneur ?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Prestataires ou sous-traitants clés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6E79CCE-FBA5-4F56-990E-7C352AA50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2C8BC18-994F-4770-ADEF-7A0CEA858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065210E2-D214-433D-B405-10D2E642EC3F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22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5F22A6-58B8-4E83-AE24-F29AA9AC1958}"/>
              </a:ext>
            </a:extLst>
          </p:cNvPr>
          <p:cNvSpPr/>
          <p:nvPr/>
        </p:nvSpPr>
        <p:spPr>
          <a:xfrm>
            <a:off x="762000" y="1116305"/>
            <a:ext cx="1223962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668C926-DB52-4A25-9BAB-A89F96B37936}"/>
              </a:ext>
            </a:extLst>
          </p:cNvPr>
          <p:cNvSpPr txBox="1"/>
          <p:nvPr/>
        </p:nvSpPr>
        <p:spPr>
          <a:xfrm>
            <a:off x="762001" y="1108905"/>
            <a:ext cx="12239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constat(s)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422AD1-105D-4C57-BF25-3FF17822B789}"/>
              </a:ext>
            </a:extLst>
          </p:cNvPr>
          <p:cNvSpPr/>
          <p:nvPr/>
        </p:nvSpPr>
        <p:spPr>
          <a:xfrm>
            <a:off x="762000" y="1452373"/>
            <a:ext cx="2406649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3A90C46-6392-4560-911E-700286747FE7}"/>
              </a:ext>
            </a:extLst>
          </p:cNvPr>
          <p:cNvSpPr txBox="1"/>
          <p:nvPr/>
        </p:nvSpPr>
        <p:spPr>
          <a:xfrm>
            <a:off x="762000" y="1404867"/>
            <a:ext cx="24066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problème(s) identifié(s)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B1F40A-288A-46A3-B429-7745274000D2}"/>
              </a:ext>
            </a:extLst>
          </p:cNvPr>
          <p:cNvSpPr/>
          <p:nvPr/>
        </p:nvSpPr>
        <p:spPr>
          <a:xfrm>
            <a:off x="762000" y="2952722"/>
            <a:ext cx="1300162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193AC7C-41B7-4BE3-90BA-2480339498AA}"/>
              </a:ext>
            </a:extLst>
          </p:cNvPr>
          <p:cNvSpPr txBox="1"/>
          <p:nvPr/>
        </p:nvSpPr>
        <p:spPr>
          <a:xfrm>
            <a:off x="719548" y="2909121"/>
            <a:ext cx="14521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proposition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A2DB770-60EC-435D-9A51-B5475884816D}"/>
              </a:ext>
            </a:extLst>
          </p:cNvPr>
          <p:cNvSpPr txBox="1"/>
          <p:nvPr/>
        </p:nvSpPr>
        <p:spPr>
          <a:xfrm>
            <a:off x="761999" y="1906944"/>
            <a:ext cx="11304543" cy="8002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Présentez le(s) problème(s) que vous avez identifié et que vous cherchez à résoudre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N’hésitez pas à citer des chiffres ou des éléments clés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32D6AC1-76C6-4290-83DD-78458826B2A3}"/>
              </a:ext>
            </a:extLst>
          </p:cNvPr>
          <p:cNvSpPr txBox="1"/>
          <p:nvPr/>
        </p:nvSpPr>
        <p:spPr>
          <a:xfrm>
            <a:off x="762000" y="3429000"/>
            <a:ext cx="11304542" cy="1231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  </a:t>
            </a:r>
            <a:r>
              <a:rPr lang="fr-FR" dirty="0"/>
              <a:t>Présentez la réponse que vous apportez pour résoudre le(s) besoin(s) de vos clients ou futurs clients.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  </a:t>
            </a:r>
            <a:r>
              <a:rPr lang="fr-FR" dirty="0"/>
              <a:t>Expliquez en quoi elle résout le(s) problème(s) identifié(s)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009640"/>
                </a:solidFill>
                <a:latin typeface="TT Commons" panose="02000506030000020004" pitchFamily="50" charset="0"/>
              </a:rPr>
              <a:t>  </a:t>
            </a:r>
            <a:r>
              <a:rPr lang="fr-FR" dirty="0"/>
              <a:t>Bénéfices de la solution / ROI</a:t>
            </a: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5CDEE6C4-F07A-480D-96E2-BCF971FF0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C277CFF5-C8FD-454A-8847-571D09ED2E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B8A61A6-1E53-44F1-86E5-E3706F6C1BA1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4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830262" y="3345957"/>
            <a:ext cx="2667770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3E50D8-764C-4366-8767-C28AD53DF92C}"/>
              </a:ext>
            </a:extLst>
          </p:cNvPr>
          <p:cNvSpPr/>
          <p:nvPr/>
        </p:nvSpPr>
        <p:spPr>
          <a:xfrm>
            <a:off x="830262" y="3682025"/>
            <a:ext cx="2667770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9FA491-BCCC-435A-9B77-970456DFA795}"/>
              </a:ext>
            </a:extLst>
          </p:cNvPr>
          <p:cNvSpPr txBox="1"/>
          <p:nvPr/>
        </p:nvSpPr>
        <p:spPr>
          <a:xfrm>
            <a:off x="830262" y="3638481"/>
            <a:ext cx="266777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propriété intellectuelle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9F1C61F-B9BA-42BB-9595-8719328BEC26}"/>
              </a:ext>
            </a:extLst>
          </p:cNvPr>
          <p:cNvSpPr txBox="1"/>
          <p:nvPr/>
        </p:nvSpPr>
        <p:spPr>
          <a:xfrm>
            <a:off x="830262" y="4119412"/>
            <a:ext cx="11196275" cy="22672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Avez-vous mis en place une stratégie de protection de votre innovation?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Avez-vous prévu d’en mettre une en place?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b="1" u="sng" dirty="0">
                <a:ln w="0"/>
              </a:rPr>
              <a:t>Si vous exploitez des brevets: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</a:rPr>
              <a:t>-</a:t>
            </a:r>
            <a:r>
              <a:rPr lang="fr-FR" dirty="0"/>
              <a:t>  Détenteurs?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</a:rPr>
              <a:t>-</a:t>
            </a:r>
            <a:r>
              <a:rPr lang="fr-FR" dirty="0"/>
              <a:t>  Sur quel(s) élément(s) porte le(s) brevet(s)?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</a:rPr>
              <a:t>-</a:t>
            </a:r>
            <a:r>
              <a:rPr lang="fr-FR" dirty="0"/>
              <a:t>  Utilisez-vous un accord de licence? Quel état d’avancement.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830261" y="3298451"/>
            <a:ext cx="292526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protection de l’innovation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CD3E5402-C358-4EAF-B6F1-A86E998D2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75CCB28-2E50-4CCD-8EDD-FB178E19E629}"/>
              </a:ext>
            </a:extLst>
          </p:cNvPr>
          <p:cNvSpPr/>
          <p:nvPr/>
        </p:nvSpPr>
        <p:spPr>
          <a:xfrm>
            <a:off x="830262" y="424968"/>
            <a:ext cx="1947046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29F1737-249E-4E37-B0B3-E2EF4258D9EE}"/>
              </a:ext>
            </a:extLst>
          </p:cNvPr>
          <p:cNvSpPr txBox="1"/>
          <p:nvPr/>
        </p:nvSpPr>
        <p:spPr>
          <a:xfrm>
            <a:off x="838199" y="378516"/>
            <a:ext cx="193910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offre – produit(s)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46A02F5-FAE8-426F-B914-0BACBFDD520A}"/>
              </a:ext>
            </a:extLst>
          </p:cNvPr>
          <p:cNvSpPr/>
          <p:nvPr/>
        </p:nvSpPr>
        <p:spPr>
          <a:xfrm>
            <a:off x="830262" y="761036"/>
            <a:ext cx="2251847" cy="274320"/>
          </a:xfrm>
          <a:prstGeom prst="rect">
            <a:avLst/>
          </a:prstGeom>
          <a:solidFill>
            <a:srgbClr val="DBA7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143412E-A3C1-4CB4-B55A-9C0573E99697}"/>
              </a:ext>
            </a:extLst>
          </p:cNvPr>
          <p:cNvSpPr txBox="1"/>
          <p:nvPr/>
        </p:nvSpPr>
        <p:spPr>
          <a:xfrm>
            <a:off x="830261" y="732460"/>
            <a:ext cx="22518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latin typeface="TT Commons" panose="02000506030000020004" pitchFamily="50" charset="0"/>
              </a:rPr>
              <a:t>service(s) innovant(s)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EC38A23E-A96C-4E41-86BE-808D6C4E560F}"/>
              </a:ext>
            </a:extLst>
          </p:cNvPr>
          <p:cNvSpPr txBox="1"/>
          <p:nvPr/>
        </p:nvSpPr>
        <p:spPr>
          <a:xfrm>
            <a:off x="830262" y="1253285"/>
            <a:ext cx="11196275" cy="188769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Présentation des principales fonctionnalités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Présentation des caractéristiques techniques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Photos, images, schémas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Etat d’avancement du développement (Prototype, POC, présérie, Industrialisé…)</a:t>
            </a:r>
          </a:p>
          <a:p>
            <a:pPr lvl="0">
              <a:spcBef>
                <a:spcPts val="400"/>
              </a:spcBef>
              <a:spcAft>
                <a:spcPts val="4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DBA767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solidFill>
                  <a:srgbClr val="FEE10B"/>
                </a:solidFill>
                <a:latin typeface="TT Commons" panose="02000506030000020004" pitchFamily="50" charset="0"/>
              </a:rPr>
              <a:t>  </a:t>
            </a:r>
            <a:r>
              <a:rPr lang="fr-FR" dirty="0">
                <a:latin typeface="TT Commons" panose="02000506030000020004" pitchFamily="50" charset="0"/>
              </a:rPr>
              <a:t>Roadmap produit </a:t>
            </a:r>
            <a:endParaRPr lang="fr-FR" dirty="0"/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F996B611-6EBD-4321-8896-5F0D4FABD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4DC96C91-2781-42A5-B1D1-0F924B331D5D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26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769302" y="395027"/>
            <a:ext cx="972048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769302" y="342713"/>
            <a:ext cx="97204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marché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CC457E0-BF89-4298-962B-F187C48BE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6543" y="5705475"/>
            <a:ext cx="13335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C13ED6-0927-49D9-881F-70DE5EF1E20D}"/>
              </a:ext>
            </a:extLst>
          </p:cNvPr>
          <p:cNvSpPr txBox="1"/>
          <p:nvPr/>
        </p:nvSpPr>
        <p:spPr>
          <a:xfrm>
            <a:off x="769302" y="830206"/>
            <a:ext cx="11297241" cy="209288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Présentation du marché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Périmètre </a:t>
            </a:r>
            <a:r>
              <a:rPr lang="fr-FR" i="1" dirty="0">
                <a:latin typeface="TT Commons" panose="02000506030000020004" pitchFamily="50" charset="0"/>
              </a:rPr>
              <a:t>(monde/continent/France)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Taille du marché, tendances, principaux acteurs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Positionnement dans la chaîne de valeur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</a:t>
            </a:r>
            <a:r>
              <a:rPr lang="fr-FR" dirty="0">
                <a:latin typeface="TT Commons" panose="02000506030000020004" pitchFamily="50" charset="0"/>
              </a:rPr>
              <a:t>  Contraintes réglementaires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490738-E0BE-4860-B266-D2642DE43E72}"/>
              </a:ext>
            </a:extLst>
          </p:cNvPr>
          <p:cNvSpPr/>
          <p:nvPr/>
        </p:nvSpPr>
        <p:spPr>
          <a:xfrm>
            <a:off x="769302" y="3069704"/>
            <a:ext cx="1508759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1870DCA-66F7-42C8-A808-6A1C7817EF0A}"/>
              </a:ext>
            </a:extLst>
          </p:cNvPr>
          <p:cNvSpPr txBox="1"/>
          <p:nvPr/>
        </p:nvSpPr>
        <p:spPr>
          <a:xfrm>
            <a:off x="769302" y="3012687"/>
            <a:ext cx="15087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segmentation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AF6256-283A-407B-934E-0C2953EF029B}"/>
              </a:ext>
            </a:extLst>
          </p:cNvPr>
          <p:cNvSpPr/>
          <p:nvPr/>
        </p:nvSpPr>
        <p:spPr>
          <a:xfrm>
            <a:off x="769302" y="3405772"/>
            <a:ext cx="1635761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1FEE320-828D-4649-B66D-B268719D8DD5}"/>
              </a:ext>
            </a:extLst>
          </p:cNvPr>
          <p:cNvSpPr txBox="1"/>
          <p:nvPr/>
        </p:nvSpPr>
        <p:spPr>
          <a:xfrm>
            <a:off x="769302" y="3358266"/>
            <a:ext cx="163576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positionnement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29F1B0A-4673-41E0-A903-6FE9411AEAA3}"/>
              </a:ext>
            </a:extLst>
          </p:cNvPr>
          <p:cNvSpPr txBox="1"/>
          <p:nvPr/>
        </p:nvSpPr>
        <p:spPr>
          <a:xfrm>
            <a:off x="769302" y="3861842"/>
            <a:ext cx="11297241" cy="22672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Présentez votre / vos cibles de clientèle </a:t>
            </a:r>
            <a:r>
              <a:rPr lang="fr-FR" i="1" dirty="0">
                <a:latin typeface="TT Commons" panose="02000506030000020004" pitchFamily="50" charset="0"/>
              </a:rPr>
              <a:t>(Soyez le plus précis possible)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solidFill>
                  <a:srgbClr val="312E48"/>
                </a:solidFill>
                <a:latin typeface="TT Commons" panose="02000506030000020004" pitchFamily="50" charset="0"/>
              </a:rPr>
              <a:t>- </a:t>
            </a:r>
            <a:r>
              <a:rPr lang="fr-FR" dirty="0">
                <a:latin typeface="TT Commons" panose="02000506030000020004" pitchFamily="50" charset="0"/>
              </a:rPr>
              <a:t> Présentez les bénéfices clients </a:t>
            </a:r>
            <a:r>
              <a:rPr lang="fr-FR" i="1" dirty="0">
                <a:latin typeface="TT Commons" panose="02000506030000020004" pitchFamily="50" charset="0"/>
              </a:rPr>
              <a:t>(gain de temps, de coût, de qualité, de performance, d’image…)</a:t>
            </a:r>
            <a:r>
              <a:rPr lang="fr-FR" dirty="0">
                <a:latin typeface="TT Commons" panose="02000506030000020004" pitchFamily="50" charset="0"/>
              </a:rPr>
              <a:t> apportés sur</a:t>
            </a:r>
            <a:br>
              <a:rPr lang="fr-FR" dirty="0">
                <a:latin typeface="TT Commons" panose="02000506030000020004" pitchFamily="50" charset="0"/>
              </a:rPr>
            </a:br>
            <a:r>
              <a:rPr lang="fr-FR" dirty="0">
                <a:latin typeface="TT Commons" panose="02000506030000020004" pitchFamily="50" charset="0"/>
              </a:rPr>
              <a:t>    chacun des segments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Priorisez vos cibles et expliquez votre choix</a:t>
            </a:r>
          </a:p>
          <a:p>
            <a:pPr lvl="0">
              <a:spcBef>
                <a:spcPts val="2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Nombre de clients potentiels par cible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ECCAFCCD-C188-4CCA-839D-DEB4D2530438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07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9F40738-0AD1-4275-BC32-13044135A6F3}"/>
              </a:ext>
            </a:extLst>
          </p:cNvPr>
          <p:cNvSpPr/>
          <p:nvPr/>
        </p:nvSpPr>
        <p:spPr>
          <a:xfrm>
            <a:off x="778827" y="1214378"/>
            <a:ext cx="1511255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3A3BB69-A5BD-4442-8BC3-C51E43CA60AE}"/>
              </a:ext>
            </a:extLst>
          </p:cNvPr>
          <p:cNvSpPr txBox="1"/>
          <p:nvPr/>
        </p:nvSpPr>
        <p:spPr>
          <a:xfrm>
            <a:off x="778827" y="1171575"/>
            <a:ext cx="15112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concurrence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053368F-1804-4BDD-8365-C5B14A48E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01" y="0"/>
            <a:ext cx="266700" cy="115252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5C13ED6-0927-49D9-881F-70DE5EF1E20D}"/>
              </a:ext>
            </a:extLst>
          </p:cNvPr>
          <p:cNvSpPr txBox="1"/>
          <p:nvPr/>
        </p:nvSpPr>
        <p:spPr>
          <a:xfrm>
            <a:off x="778827" y="1649557"/>
            <a:ext cx="11256419" cy="8002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Présentez la concurrence directe et indirecte </a:t>
            </a:r>
            <a:r>
              <a:rPr lang="fr-FR" i="1" dirty="0">
                <a:latin typeface="TT Commons" panose="02000506030000020004" pitchFamily="50" charset="0"/>
              </a:rPr>
              <a:t>(toute solution alternative)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-  Présentez les principaux concurrents, leurs caractéristiques et votre positionnement par rapport à eux</a:t>
            </a:r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1870DCA-66F7-42C8-A808-6A1C7817EF0A}"/>
              </a:ext>
            </a:extLst>
          </p:cNvPr>
          <p:cNvSpPr txBox="1"/>
          <p:nvPr/>
        </p:nvSpPr>
        <p:spPr>
          <a:xfrm>
            <a:off x="778827" y="4643967"/>
            <a:ext cx="15087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segmentation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AF6256-283A-407B-934E-0C2953EF029B}"/>
              </a:ext>
            </a:extLst>
          </p:cNvPr>
          <p:cNvSpPr/>
          <p:nvPr/>
        </p:nvSpPr>
        <p:spPr>
          <a:xfrm>
            <a:off x="778827" y="3470070"/>
            <a:ext cx="2650173" cy="274320"/>
          </a:xfrm>
          <a:prstGeom prst="rect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>
              <a:solidFill>
                <a:srgbClr val="FEE10B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1FEE320-828D-4649-B66D-B268719D8DD5}"/>
              </a:ext>
            </a:extLst>
          </p:cNvPr>
          <p:cNvSpPr txBox="1"/>
          <p:nvPr/>
        </p:nvSpPr>
        <p:spPr>
          <a:xfrm>
            <a:off x="778827" y="3418213"/>
            <a:ext cx="265017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fr-FR" b="1" cap="small" dirty="0">
                <a:solidFill>
                  <a:schemeClr val="bg1"/>
                </a:solidFill>
                <a:latin typeface="TT Commons" panose="02000506030000020004" pitchFamily="50" charset="0"/>
              </a:rPr>
              <a:t>avantages concurrentiels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29F1B0A-4673-41E0-A903-6FE9411AEAA3}"/>
              </a:ext>
            </a:extLst>
          </p:cNvPr>
          <p:cNvSpPr txBox="1"/>
          <p:nvPr/>
        </p:nvSpPr>
        <p:spPr>
          <a:xfrm>
            <a:off x="778827" y="3943558"/>
            <a:ext cx="11256419" cy="10772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Clr>
                <a:srgbClr val="706F6F"/>
              </a:buClr>
              <a:buSzPts val="2800"/>
              <a:buFontTx/>
              <a:buChar char="-"/>
            </a:pPr>
            <a:r>
              <a:rPr lang="fr-FR" dirty="0">
                <a:latin typeface="TT Commons" panose="02000506030000020004" pitchFamily="50" charset="0"/>
              </a:rPr>
              <a:t>Avantages durables et défendables par rapport à la concurrence</a:t>
            </a:r>
          </a:p>
          <a:p>
            <a:pPr lvl="0"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Technologie</a:t>
            </a:r>
          </a:p>
          <a:p>
            <a:pPr lvl="0">
              <a:buClr>
                <a:srgbClr val="706F6F"/>
              </a:buClr>
              <a:buSzPts val="2800"/>
            </a:pPr>
            <a:r>
              <a:rPr lang="fr-FR" dirty="0">
                <a:latin typeface="TT Commons" panose="02000506030000020004" pitchFamily="50" charset="0"/>
              </a:rPr>
              <a:t>	Business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50A6A43-2654-447F-85B1-D2D0D0ECC6AE}"/>
              </a:ext>
            </a:extLst>
          </p:cNvPr>
          <p:cNvSpPr txBox="1"/>
          <p:nvPr/>
        </p:nvSpPr>
        <p:spPr>
          <a:xfrm>
            <a:off x="696687" y="2515231"/>
            <a:ext cx="1133856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="1" dirty="0">
                <a:sym typeface="Webdings" panose="05030102010509060703" pitchFamily="18" charset="2"/>
              </a:rPr>
              <a:t></a:t>
            </a:r>
            <a:r>
              <a:rPr lang="fr-FR" b="1" i="1" dirty="0"/>
              <a:t> Conseil : Présentez sous forme de tableau ou de matrice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A1FC2A9-E856-48A4-BF12-318E1B9FAE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515" y="4465320"/>
            <a:ext cx="2808000" cy="280800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49E04E78-673F-4DDD-B26A-CE0061FB9A29}"/>
              </a:ext>
            </a:extLst>
          </p:cNvPr>
          <p:cNvSpPr txBox="1"/>
          <p:nvPr/>
        </p:nvSpPr>
        <p:spPr>
          <a:xfrm>
            <a:off x="115885" y="6491100"/>
            <a:ext cx="4324350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FR" baseline="30000" dirty="0"/>
              <a:t>Prix Création Avenir- Catégorie </a:t>
            </a:r>
            <a:r>
              <a:rPr lang="fr-FR" baseline="30000" dirty="0">
                <a:solidFill>
                  <a:srgbClr val="E9473F"/>
                </a:solidFill>
              </a:rPr>
              <a:t>CREATION</a:t>
            </a:r>
            <a:endParaRPr lang="fr-FR" dirty="0">
              <a:solidFill>
                <a:srgbClr val="E9473F"/>
              </a:solidFill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599E118E-FFF6-48EA-8309-B053CFE9712F}"/>
              </a:ext>
            </a:extLst>
          </p:cNvPr>
          <p:cNvSpPr/>
          <p:nvPr/>
        </p:nvSpPr>
        <p:spPr>
          <a:xfrm>
            <a:off x="1637738" y="4448436"/>
            <a:ext cx="72000" cy="72000"/>
          </a:xfrm>
          <a:prstGeom prst="ellipse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A579497B-970F-454E-9050-C9E8ADDCFF97}"/>
              </a:ext>
            </a:extLst>
          </p:cNvPr>
          <p:cNvSpPr/>
          <p:nvPr/>
        </p:nvSpPr>
        <p:spPr>
          <a:xfrm>
            <a:off x="1637738" y="4713710"/>
            <a:ext cx="72000" cy="72000"/>
          </a:xfrm>
          <a:prstGeom prst="ellipse">
            <a:avLst/>
          </a:prstGeom>
          <a:solidFill>
            <a:srgbClr val="312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9229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e2fffb-c4fc-4dd8-a238-912867b1e2f8">
      <Terms xmlns="http://schemas.microsoft.com/office/infopath/2007/PartnerControls"/>
    </lcf76f155ced4ddcb4097134ff3c332f>
    <TaxCatchAll xmlns="09516b5b-546e-45c4-a964-4f0b64da356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01068139D22741AD913A0D4CFC4A17" ma:contentTypeVersion="16" ma:contentTypeDescription="Crée un document." ma:contentTypeScope="" ma:versionID="7319d92503ee79e044b51cbe40a30283">
  <xsd:schema xmlns:xsd="http://www.w3.org/2001/XMLSchema" xmlns:xs="http://www.w3.org/2001/XMLSchema" xmlns:p="http://schemas.microsoft.com/office/2006/metadata/properties" xmlns:ns2="9ae2fffb-c4fc-4dd8-a238-912867b1e2f8" xmlns:ns3="09516b5b-546e-45c4-a964-4f0b64da3566" targetNamespace="http://schemas.microsoft.com/office/2006/metadata/properties" ma:root="true" ma:fieldsID="3f4d5bdb82120bac3e1ecabf20127430" ns2:_="" ns3:_="">
    <xsd:import namespace="9ae2fffb-c4fc-4dd8-a238-912867b1e2f8"/>
    <xsd:import namespace="09516b5b-546e-45c4-a964-4f0b64da35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e2fffb-c4fc-4dd8-a238-912867b1e2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67ca9ad1-1714-4e36-a32d-97555b07a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16b5b-546e-45c4-a964-4f0b64da356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0eaf518-3dce-4228-b189-73801a948d38}" ma:internalName="TaxCatchAll" ma:showField="CatchAllData" ma:web="09516b5b-546e-45c4-a964-4f0b64da35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562812-A312-4C4E-A2D7-758D1884A4E0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9516b5b-546e-45c4-a964-4f0b64da3566"/>
    <ds:schemaRef ds:uri="http://purl.org/dc/elements/1.1/"/>
    <ds:schemaRef ds:uri="http://purl.org/dc/terms/"/>
    <ds:schemaRef ds:uri="9ae2fffb-c4fc-4dd8-a238-912867b1e2f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152FBC-21E6-4F70-A662-BAC1E25C3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e2fffb-c4fc-4dd8-a238-912867b1e2f8"/>
    <ds:schemaRef ds:uri="09516b5b-546e-45c4-a964-4f0b64da35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266413-A6BF-491F-9B4F-021B7A4101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1167</Words>
  <Application>Microsoft Office PowerPoint</Application>
  <PresentationFormat>Grand écran</PresentationFormat>
  <Paragraphs>132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TT Commons</vt:lpstr>
      <vt:lpstr>Thème Office</vt:lpstr>
      <vt:lpstr> PRIX  création avenir (PCA)</vt:lpstr>
      <vt:lpstr> </vt:lpstr>
      <vt:lpstr>Préambule Informations</vt:lpstr>
      <vt:lpstr>Comment  candidater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Contact : Service développement économique Direction de l'Attractivité 01 41 94 32 40 economie@gpsea.fr  Amine EZZANE Gestionnaire des pépinières -hôtels d'entreprises BIO&amp;D et CITEC Portable : 06 30 08 25 50 mezzane@gpsea.fr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BOURSE  d’innovation avenir (BIA)</dc:title>
  <dc:creator>COLOMER Julie</dc:creator>
  <cp:lastModifiedBy>SAIOVICI Martine</cp:lastModifiedBy>
  <cp:revision>15</cp:revision>
  <cp:lastPrinted>2022-06-29T10:03:17Z</cp:lastPrinted>
  <dcterms:created xsi:type="dcterms:W3CDTF">2022-06-17T08:37:17Z</dcterms:created>
  <dcterms:modified xsi:type="dcterms:W3CDTF">2023-05-22T13:03:13Z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0x0101003B01068139D22741AD913A0D4CFC4A17</vt:lpwstr>
  </property>
  <property fmtid="{D5CDD505-2E9C-101B-9397-08002B2CF9AE}" pid="3" name="MediaServiceImageTags">
    <vt:lpwstr/>
  </property>
</Properties>
</file>