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714" r:id="rId6"/>
  </p:sldMasterIdLst>
  <p:notesMasterIdLst>
    <p:notesMasterId r:id="rId9"/>
  </p:notesMasterIdLst>
  <p:handoutMasterIdLst>
    <p:handoutMasterId r:id="rId10"/>
  </p:handoutMasterIdLst>
  <p:sldIdLst>
    <p:sldId id="257" r:id="rId7"/>
    <p:sldId id="25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BI Amarine" initials="NA" lastIdx="6" clrIdx="0">
    <p:extLst>
      <p:ext uri="{19B8F6BF-5375-455C-9EA6-DF929625EA0E}">
        <p15:presenceInfo xmlns:p15="http://schemas.microsoft.com/office/powerpoint/2012/main" userId="S::anabi@gpsea.fr::56601eee-e2c1-4d07-916f-c28e9ed5be24" providerId="AD"/>
      </p:ext>
    </p:extLst>
  </p:cmAuthor>
  <p:cmAuthor id="2" name="STEINER Salome" initials="SS" lastIdx="2" clrIdx="1">
    <p:extLst>
      <p:ext uri="{19B8F6BF-5375-455C-9EA6-DF929625EA0E}">
        <p15:presenceInfo xmlns:p15="http://schemas.microsoft.com/office/powerpoint/2012/main" userId="S-1-5-21-1275210071-1644491937-682003330-220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E48"/>
    <a:srgbClr val="E9F2F6"/>
    <a:srgbClr val="E9473F"/>
    <a:srgbClr val="DBA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AFC3C-3578-4D2C-A303-5E029FC51709}" v="87" dt="2023-05-16T14:47:17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" y="108"/>
      </p:cViewPr>
      <p:guideLst>
        <p:guide pos="3840"/>
        <p:guide orient="horz" pos="216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550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LION Ghislaine" userId="S::ghillion@gpsea.fr::6f94dcbb-9d9e-4f1d-abce-10b85ac570a2" providerId="AD" clId="Web-{563AFC3C-3578-4D2C-A303-5E029FC51709}"/>
    <pc:docChg chg="modSld">
      <pc:chgData name="HILLION Ghislaine" userId="S::ghillion@gpsea.fr::6f94dcbb-9d9e-4f1d-abce-10b85ac570a2" providerId="AD" clId="Web-{563AFC3C-3578-4D2C-A303-5E029FC51709}" dt="2023-05-16T14:47:11.250" v="75"/>
      <pc:docMkLst>
        <pc:docMk/>
      </pc:docMkLst>
      <pc:sldChg chg="modSp">
        <pc:chgData name="HILLION Ghislaine" userId="S::ghillion@gpsea.fr::6f94dcbb-9d9e-4f1d-abce-10b85ac570a2" providerId="AD" clId="Web-{563AFC3C-3578-4D2C-A303-5E029FC51709}" dt="2023-05-16T14:47:11.250" v="75"/>
        <pc:sldMkLst>
          <pc:docMk/>
          <pc:sldMk cId="2091622735" sldId="258"/>
        </pc:sldMkLst>
        <pc:graphicFrameChg chg="mod modGraphic">
          <ac:chgData name="HILLION Ghislaine" userId="S::ghillion@gpsea.fr::6f94dcbb-9d9e-4f1d-abce-10b85ac570a2" providerId="AD" clId="Web-{563AFC3C-3578-4D2C-A303-5E029FC51709}" dt="2023-05-16T14:47:11.250" v="75"/>
          <ac:graphicFrameMkLst>
            <pc:docMk/>
            <pc:sldMk cId="2091622735" sldId="258"/>
            <ac:graphicFrameMk id="22" creationId="{CAAFF073-CB0B-404C-9FAF-0C914614BAAB}"/>
          </ac:graphicFrameMkLst>
        </pc:graphicFrameChg>
      </pc:sldChg>
    </pc:docChg>
  </pc:docChgLst>
  <pc:docChgLst>
    <pc:chgData name="HILLION Ghislaine" userId="6f94dcbb-9d9e-4f1d-abce-10b85ac570a2" providerId="ADAL" clId="{29F75B6F-FE4A-4714-8BA9-B8DD02805CF9}"/>
    <pc:docChg chg="modSld">
      <pc:chgData name="HILLION Ghislaine" userId="6f94dcbb-9d9e-4f1d-abce-10b85ac570a2" providerId="ADAL" clId="{29F75B6F-FE4A-4714-8BA9-B8DD02805CF9}" dt="2023-05-16T14:48:22.741" v="14" actId="20577"/>
      <pc:docMkLst>
        <pc:docMk/>
      </pc:docMkLst>
      <pc:sldChg chg="modSp">
        <pc:chgData name="HILLION Ghislaine" userId="6f94dcbb-9d9e-4f1d-abce-10b85ac570a2" providerId="ADAL" clId="{29F75B6F-FE4A-4714-8BA9-B8DD02805CF9}" dt="2023-05-16T14:48:22.741" v="14" actId="20577"/>
        <pc:sldMkLst>
          <pc:docMk/>
          <pc:sldMk cId="2091622735" sldId="258"/>
        </pc:sldMkLst>
        <pc:graphicFrameChg chg="modGraphic">
          <ac:chgData name="HILLION Ghislaine" userId="6f94dcbb-9d9e-4f1d-abce-10b85ac570a2" providerId="ADAL" clId="{29F75B6F-FE4A-4714-8BA9-B8DD02805CF9}" dt="2023-05-16T14:48:22.741" v="14" actId="20577"/>
          <ac:graphicFrameMkLst>
            <pc:docMk/>
            <pc:sldMk cId="2091622735" sldId="258"/>
            <ac:graphicFrameMk id="22" creationId="{CAAFF073-CB0B-404C-9FAF-0C914614BAAB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42C59-091D-41CC-8495-437D33D9A4D5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A294A-AC59-45A4-8ED4-0694800F0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760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48CD0-4F7F-4DEC-AB25-BEA0F8E9E823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A6EE9-0517-476D-8C75-DBFA39CB84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-210142"/>
            <a:ext cx="12192000" cy="5240455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3" y="4132516"/>
            <a:ext cx="3646940" cy="1549188"/>
          </a:xfrm>
          <a:prstGeom prst="rect">
            <a:avLst/>
          </a:prstGeom>
        </p:spPr>
      </p:pic>
      <p:sp>
        <p:nvSpPr>
          <p:cNvPr id="21" name="Titre 2"/>
          <p:cNvSpPr>
            <a:spLocks noGrp="1"/>
          </p:cNvSpPr>
          <p:nvPr>
            <p:ph type="title"/>
          </p:nvPr>
        </p:nvSpPr>
        <p:spPr>
          <a:xfrm>
            <a:off x="1303175" y="1406009"/>
            <a:ext cx="10515600" cy="220909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7698295" y="5575298"/>
            <a:ext cx="4063955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312E48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2947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5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CA338B-881E-4BC2-BD87-A622C0AE4E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6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6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5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508AFE-66C9-4CE9-BFD8-4D5AE7102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74"/>
            <a:ext cx="12192000" cy="46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6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5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200" cy="46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2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5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>
          <a:xfrm>
            <a:off x="0" y="0"/>
            <a:ext cx="12193200" cy="45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13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5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59"/>
            <a:ext cx="12192000" cy="46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76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5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200" cy="46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45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5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455957B-9012-4F58-817A-B648E06A51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3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5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6627CBE-93A8-4D8A-A33A-EB449133D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6958"/>
            <a:ext cx="12192000" cy="46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2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5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22DDC36-6885-4678-A9C3-DCCAC84DE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6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36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5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1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9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86"/>
            <a:ext cx="12193200" cy="490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43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5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26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5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85AFE7-1D60-49AF-AFF5-1B64E543F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4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28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9">
            <a:extLst>
              <a:ext uri="{FF2B5EF4-FFF2-40B4-BE49-F238E27FC236}">
                <a16:creationId xmlns:a16="http://schemas.microsoft.com/office/drawing/2014/main" id="{A828B7D8-04A5-4B71-B823-499DAC5632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48680" y="6374610"/>
            <a:ext cx="2484255" cy="2851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100" b="0" i="0" kern="1200" dirty="0">
                <a:solidFill>
                  <a:srgbClr val="312E4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017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usieurs blocs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9"/>
          <p:cNvSpPr>
            <a:spLocks noGrp="1"/>
          </p:cNvSpPr>
          <p:nvPr>
            <p:ph type="body" sz="quarter" idx="15" hasCustomPrompt="1"/>
          </p:nvPr>
        </p:nvSpPr>
        <p:spPr>
          <a:xfrm>
            <a:off x="1063468" y="2089021"/>
            <a:ext cx="3191933" cy="3979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00" b="1" i="0">
                <a:solidFill>
                  <a:srgbClr val="312E48"/>
                </a:solidFill>
                <a:latin typeface="+mn-lt"/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11" name="Espace réservé du texte 29"/>
          <p:cNvSpPr>
            <a:spLocks noGrp="1"/>
          </p:cNvSpPr>
          <p:nvPr>
            <p:ph type="body" sz="quarter" idx="16" hasCustomPrompt="1"/>
          </p:nvPr>
        </p:nvSpPr>
        <p:spPr>
          <a:xfrm>
            <a:off x="4416268" y="2089022"/>
            <a:ext cx="3115733" cy="38523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300" b="1" i="0" kern="1200" dirty="0">
                <a:solidFill>
                  <a:srgbClr val="29235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12" name="Espace réservé du texte 29"/>
          <p:cNvSpPr>
            <a:spLocks noGrp="1"/>
          </p:cNvSpPr>
          <p:nvPr>
            <p:ph type="body" sz="quarter" idx="17" hasCustomPrompt="1"/>
          </p:nvPr>
        </p:nvSpPr>
        <p:spPr>
          <a:xfrm>
            <a:off x="7692868" y="2089022"/>
            <a:ext cx="3141134" cy="38523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300" b="1" i="0" kern="1200" dirty="0">
                <a:solidFill>
                  <a:srgbClr val="29235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13" name="Espace réservé du texte 29"/>
          <p:cNvSpPr>
            <a:spLocks noGrp="1"/>
          </p:cNvSpPr>
          <p:nvPr>
            <p:ph type="body" sz="quarter" idx="18" hasCustomPrompt="1"/>
          </p:nvPr>
        </p:nvSpPr>
        <p:spPr>
          <a:xfrm>
            <a:off x="1063468" y="2474249"/>
            <a:ext cx="3191933" cy="292314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b="0" i="0" kern="1200" dirty="0">
                <a:solidFill>
                  <a:srgbClr val="312E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14" name="Espace réservé du texte 29"/>
          <p:cNvSpPr>
            <a:spLocks noGrp="1"/>
          </p:cNvSpPr>
          <p:nvPr>
            <p:ph type="body" sz="quarter" idx="19" hasCustomPrompt="1"/>
          </p:nvPr>
        </p:nvSpPr>
        <p:spPr>
          <a:xfrm>
            <a:off x="4420501" y="2474250"/>
            <a:ext cx="3111500" cy="29231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000" b="0" i="0" kern="1200" dirty="0">
                <a:solidFill>
                  <a:srgbClr val="312E4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15" name="Espace réservé du texte 29"/>
          <p:cNvSpPr>
            <a:spLocks noGrp="1"/>
          </p:cNvSpPr>
          <p:nvPr>
            <p:ph type="body" sz="quarter" idx="20" hasCustomPrompt="1"/>
          </p:nvPr>
        </p:nvSpPr>
        <p:spPr>
          <a:xfrm>
            <a:off x="7692867" y="2474249"/>
            <a:ext cx="3141135" cy="29231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solidFill>
                  <a:srgbClr val="312E48"/>
                </a:solidFill>
                <a:latin typeface="+mn-lt"/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18" name="object 3"/>
          <p:cNvSpPr/>
          <p:nvPr userDrawn="1"/>
        </p:nvSpPr>
        <p:spPr>
          <a:xfrm flipV="1">
            <a:off x="1210733" y="1337619"/>
            <a:ext cx="5626312" cy="45719"/>
          </a:xfrm>
          <a:custGeom>
            <a:avLst/>
            <a:gdLst/>
            <a:ahLst/>
            <a:cxnLst/>
            <a:rect l="l" t="t" r="r" b="b"/>
            <a:pathLst>
              <a:path w="5687695">
                <a:moveTo>
                  <a:pt x="0" y="0"/>
                </a:moveTo>
                <a:lnTo>
                  <a:pt x="5687123" y="0"/>
                </a:lnTo>
              </a:path>
            </a:pathLst>
          </a:custGeom>
          <a:ln w="6350">
            <a:solidFill>
              <a:srgbClr val="312E48"/>
            </a:solidFill>
          </a:ln>
        </p:spPr>
        <p:txBody>
          <a:bodyPr wrap="square" lIns="0" tIns="0" rIns="0" bIns="0" rtlCol="0"/>
          <a:lstStyle/>
          <a:p>
            <a:endParaRPr>
              <a:latin typeface="+mn-lt"/>
            </a:endParaRP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568" y="685682"/>
            <a:ext cx="6616699" cy="528685"/>
          </a:xfrm>
          <a:prstGeom prst="rect">
            <a:avLst/>
          </a:prstGeom>
        </p:spPr>
        <p:txBody>
          <a:bodyPr/>
          <a:lstStyle>
            <a:lvl1pPr marL="49213" indent="0">
              <a:buNone/>
              <a:tabLst/>
              <a:defRPr sz="3600" b="1" i="0">
                <a:solidFill>
                  <a:srgbClr val="312E48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62568" y="399110"/>
            <a:ext cx="5262032" cy="253469"/>
          </a:xfrm>
          <a:prstGeom prst="rect">
            <a:avLst/>
          </a:prstGeom>
        </p:spPr>
        <p:txBody>
          <a:bodyPr/>
          <a:lstStyle>
            <a:lvl1pPr marL="49213" indent="0">
              <a:buNone/>
              <a:tabLst/>
              <a:defRPr sz="1200" b="0" i="0">
                <a:solidFill>
                  <a:srgbClr val="E9473F"/>
                </a:solidFill>
                <a:latin typeface="+mn-lt"/>
              </a:defRPr>
            </a:lvl1pPr>
          </a:lstStyle>
          <a:p>
            <a:r>
              <a:rPr lang="fr-FR" dirty="0"/>
              <a:t>SURTITRE</a:t>
            </a:r>
          </a:p>
        </p:txBody>
      </p:sp>
      <p:sp>
        <p:nvSpPr>
          <p:cNvPr id="16" name="Espace réservé du texte 29">
            <a:extLst>
              <a:ext uri="{FF2B5EF4-FFF2-40B4-BE49-F238E27FC236}">
                <a16:creationId xmlns:a16="http://schemas.microsoft.com/office/drawing/2014/main" id="{903E8528-F6C1-4C50-8092-E9455BD4A4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32496" y="6374610"/>
            <a:ext cx="2500439" cy="2851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100" b="0" i="0" kern="1200" dirty="0">
                <a:solidFill>
                  <a:srgbClr val="312E4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766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 flipV="1">
            <a:off x="1210733" y="1337619"/>
            <a:ext cx="5626312" cy="45719"/>
          </a:xfrm>
          <a:custGeom>
            <a:avLst/>
            <a:gdLst/>
            <a:ahLst/>
            <a:cxnLst/>
            <a:rect l="l" t="t" r="r" b="b"/>
            <a:pathLst>
              <a:path w="5687695">
                <a:moveTo>
                  <a:pt x="0" y="0"/>
                </a:moveTo>
                <a:lnTo>
                  <a:pt x="5687123" y="0"/>
                </a:lnTo>
              </a:path>
            </a:pathLst>
          </a:custGeom>
          <a:ln w="6350">
            <a:solidFill>
              <a:srgbClr val="312E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568" y="685682"/>
            <a:ext cx="6616699" cy="528685"/>
          </a:xfrm>
          <a:prstGeom prst="rect">
            <a:avLst/>
          </a:prstGeom>
        </p:spPr>
        <p:txBody>
          <a:bodyPr/>
          <a:lstStyle>
            <a:lvl1pPr marL="49213" indent="0">
              <a:buNone/>
              <a:tabLst/>
              <a:defRPr sz="3600" b="1" i="0">
                <a:solidFill>
                  <a:srgbClr val="312E48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3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62568" y="399110"/>
            <a:ext cx="5262032" cy="253469"/>
          </a:xfrm>
          <a:prstGeom prst="rect">
            <a:avLst/>
          </a:prstGeom>
        </p:spPr>
        <p:txBody>
          <a:bodyPr/>
          <a:lstStyle>
            <a:lvl1pPr marL="49213" indent="0">
              <a:buNone/>
              <a:tabLst/>
              <a:defRPr sz="1200" b="0" i="0">
                <a:solidFill>
                  <a:srgbClr val="E9473F"/>
                </a:solidFill>
                <a:latin typeface="+mn-lt"/>
              </a:defRPr>
            </a:lvl1pPr>
          </a:lstStyle>
          <a:p>
            <a:r>
              <a:rPr lang="fr-FR" dirty="0"/>
              <a:t>SURTITRE</a:t>
            </a:r>
          </a:p>
        </p:txBody>
      </p:sp>
      <p:sp>
        <p:nvSpPr>
          <p:cNvPr id="9" name="Espace réservé du texte 29">
            <a:extLst>
              <a:ext uri="{FF2B5EF4-FFF2-40B4-BE49-F238E27FC236}">
                <a16:creationId xmlns:a16="http://schemas.microsoft.com/office/drawing/2014/main" id="{09188F30-1D2F-4FF2-9A44-5065BEEC1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6312" y="6374610"/>
            <a:ext cx="2516623" cy="2851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100" b="0" i="0" kern="1200" dirty="0">
                <a:solidFill>
                  <a:srgbClr val="312E4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texte 29">
            <a:extLst>
              <a:ext uri="{FF2B5EF4-FFF2-40B4-BE49-F238E27FC236}">
                <a16:creationId xmlns:a16="http://schemas.microsoft.com/office/drawing/2014/main" id="{294525BD-2EBE-4E1D-8212-558AC58D96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2568" y="1776906"/>
            <a:ext cx="9401454" cy="356413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solidFill>
                  <a:srgbClr val="312E48"/>
                </a:solidFill>
                <a:latin typeface="+mn-lt"/>
              </a:defRPr>
            </a:lvl1pPr>
            <a:lvl2pPr>
              <a:buFont typeface="Courier New" panose="02070309020205020404" pitchFamily="49" charset="0"/>
              <a:buChar char="o"/>
              <a:defRPr lang="fr-FR" sz="1200" b="0" i="0" kern="1200" dirty="0">
                <a:solidFill>
                  <a:srgbClr val="312E48"/>
                </a:solidFill>
                <a:latin typeface="+mn-lt"/>
                <a:ea typeface="+mn-ea"/>
                <a:cs typeface="+mn-cs"/>
              </a:defRPr>
            </a:lvl2pPr>
            <a:lvl3pPr>
              <a:buFont typeface="Wingdings" panose="05000000000000000000" pitchFamily="2" charset="2"/>
              <a:buChar char="§"/>
              <a:defRPr lang="fr-FR" sz="1200" b="0" i="0" kern="1200" dirty="0">
                <a:solidFill>
                  <a:srgbClr val="312E48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Texte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4118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à puc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9"/>
          <p:cNvSpPr>
            <a:spLocks noGrp="1"/>
          </p:cNvSpPr>
          <p:nvPr>
            <p:ph type="body" sz="quarter" idx="18" hasCustomPrompt="1"/>
          </p:nvPr>
        </p:nvSpPr>
        <p:spPr>
          <a:xfrm>
            <a:off x="1026118" y="1875347"/>
            <a:ext cx="5810927" cy="356413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 b="0" i="0">
                <a:solidFill>
                  <a:srgbClr val="29235C"/>
                </a:solidFill>
                <a:latin typeface="+mn-lt"/>
              </a:defRPr>
            </a:lvl1pPr>
            <a:lvl2pPr marL="628650" indent="-171450">
              <a:buFont typeface="Courier New" panose="02070309020205020404" pitchFamily="49" charset="0"/>
              <a:buChar char="o"/>
              <a:defRPr lang="fr-FR" sz="1200" b="0" i="0" kern="1200" dirty="0" smtClean="0">
                <a:solidFill>
                  <a:srgbClr val="29235C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Wingdings" panose="05000000000000000000" pitchFamily="2" charset="2"/>
              <a:buChar char="§"/>
              <a:defRPr lang="fr-FR" sz="1200" b="0" i="0" kern="1200" dirty="0">
                <a:solidFill>
                  <a:srgbClr val="29235C"/>
                </a:solidFill>
                <a:latin typeface="+mn-lt"/>
                <a:ea typeface="+mn-ea"/>
                <a:cs typeface="+mn-cs"/>
              </a:defRPr>
            </a:lvl3pPr>
          </a:lstStyle>
          <a:p>
            <a:r>
              <a:rPr lang="fr-FR" dirty="0"/>
              <a:t>Texte</a:t>
            </a:r>
          </a:p>
          <a:p>
            <a:pPr lvl="1"/>
            <a:r>
              <a:rPr lang="fr-FR" dirty="0"/>
              <a:t>Texte</a:t>
            </a:r>
          </a:p>
          <a:p>
            <a:pPr lvl="2"/>
            <a:r>
              <a:rPr lang="fr-FR" dirty="0"/>
              <a:t>Texte</a:t>
            </a:r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7724644" y="0"/>
            <a:ext cx="4467356" cy="6184978"/>
          </a:xfrm>
          <a:prstGeom prst="rect">
            <a:avLst/>
          </a:prstGeom>
        </p:spPr>
      </p:sp>
      <p:sp>
        <p:nvSpPr>
          <p:cNvPr id="10" name="object 3"/>
          <p:cNvSpPr/>
          <p:nvPr userDrawn="1"/>
        </p:nvSpPr>
        <p:spPr>
          <a:xfrm flipV="1">
            <a:off x="1210733" y="1337619"/>
            <a:ext cx="5626312" cy="45719"/>
          </a:xfrm>
          <a:custGeom>
            <a:avLst/>
            <a:gdLst/>
            <a:ahLst/>
            <a:cxnLst/>
            <a:rect l="l" t="t" r="r" b="b"/>
            <a:pathLst>
              <a:path w="5687695">
                <a:moveTo>
                  <a:pt x="0" y="0"/>
                </a:moveTo>
                <a:lnTo>
                  <a:pt x="5687123" y="0"/>
                </a:lnTo>
              </a:path>
            </a:pathLst>
          </a:custGeom>
          <a:ln w="6350">
            <a:solidFill>
              <a:srgbClr val="312E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062568" y="685682"/>
            <a:ext cx="5774477" cy="528685"/>
          </a:xfrm>
          <a:prstGeom prst="rect">
            <a:avLst/>
          </a:prstGeom>
        </p:spPr>
        <p:txBody>
          <a:bodyPr/>
          <a:lstStyle>
            <a:lvl1pPr marL="49213" indent="0">
              <a:buNone/>
              <a:tabLst/>
              <a:defRPr sz="3600" b="1" i="0">
                <a:solidFill>
                  <a:srgbClr val="312E48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8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062568" y="399110"/>
            <a:ext cx="5262032" cy="253469"/>
          </a:xfrm>
          <a:prstGeom prst="rect">
            <a:avLst/>
          </a:prstGeom>
        </p:spPr>
        <p:txBody>
          <a:bodyPr/>
          <a:lstStyle>
            <a:lvl1pPr marL="49213" indent="0">
              <a:buNone/>
              <a:tabLst/>
              <a:defRPr sz="1200" b="0" i="0">
                <a:solidFill>
                  <a:srgbClr val="E9473F"/>
                </a:solidFill>
                <a:latin typeface="+mj-lt"/>
              </a:defRPr>
            </a:lvl1pPr>
          </a:lstStyle>
          <a:p>
            <a:r>
              <a:rPr lang="fr-FR" dirty="0"/>
              <a:t>SURTITRE</a:t>
            </a:r>
          </a:p>
        </p:txBody>
      </p:sp>
      <p:sp>
        <p:nvSpPr>
          <p:cNvPr id="9" name="Espace réservé du texte 29">
            <a:extLst>
              <a:ext uri="{FF2B5EF4-FFF2-40B4-BE49-F238E27FC236}">
                <a16:creationId xmlns:a16="http://schemas.microsoft.com/office/drawing/2014/main" id="{6B690CD4-00A8-4F2A-91D0-FB613285AE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56772" y="6374610"/>
            <a:ext cx="2476163" cy="2851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100" b="0" i="0" kern="1200" dirty="0">
                <a:solidFill>
                  <a:srgbClr val="312E4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0006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749695" y="346449"/>
            <a:ext cx="10756978" cy="5032041"/>
          </a:xfrm>
          <a:prstGeom prst="rect">
            <a:avLst/>
          </a:prstGeom>
        </p:spPr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4DBA99D8-882E-4EC2-A96C-8B2FE9E8A3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1048" y="6374610"/>
            <a:ext cx="2451887" cy="2851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100" b="0" i="0" kern="1200" dirty="0">
                <a:solidFill>
                  <a:srgbClr val="312E4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6756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78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9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CA1E08B-5C02-4571-9913-8B553A6A8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85"/>
            <a:ext cx="12193200" cy="45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3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5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740F134-C870-4A30-9EAB-7592630B7A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62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5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60A0F3-1D8E-4ED0-834B-9CE50D1DB8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62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2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9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55001C-14F7-4F9B-AE0C-8F5394BE9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29529"/>
            <a:ext cx="12191998" cy="47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1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9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47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6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9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7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4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318051" y="4903045"/>
            <a:ext cx="8155495" cy="10490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12E48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2828" r="5874" b="14616"/>
          <a:stretch/>
        </p:blipFill>
        <p:spPr>
          <a:xfrm>
            <a:off x="9644628" y="5648516"/>
            <a:ext cx="2464904" cy="8689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63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6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8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6" r:id="rId3"/>
    <p:sldLayoutId id="2147483699" r:id="rId4"/>
    <p:sldLayoutId id="2147483706" r:id="rId5"/>
    <p:sldLayoutId id="2147483697" r:id="rId6"/>
    <p:sldLayoutId id="2147483711" r:id="rId7"/>
    <p:sldLayoutId id="2147483709" r:id="rId8"/>
    <p:sldLayoutId id="2147483677" r:id="rId9"/>
    <p:sldLayoutId id="2147483707" r:id="rId10"/>
    <p:sldLayoutId id="2147483708" r:id="rId11"/>
    <p:sldLayoutId id="2147483673" r:id="rId12"/>
    <p:sldLayoutId id="2147483674" r:id="rId13"/>
    <p:sldLayoutId id="2147483675" r:id="rId14"/>
    <p:sldLayoutId id="2147483676" r:id="rId15"/>
    <p:sldLayoutId id="2147483700" r:id="rId16"/>
    <p:sldLayoutId id="2147483703" r:id="rId17"/>
    <p:sldLayoutId id="2147483705" r:id="rId18"/>
    <p:sldLayoutId id="2147483701" r:id="rId19"/>
    <p:sldLayoutId id="2147483712" r:id="rId20"/>
    <p:sldLayoutId id="2147483702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E9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10147" r="6070" b="14080"/>
          <a:stretch/>
        </p:blipFill>
        <p:spPr>
          <a:xfrm>
            <a:off x="682353" y="5736299"/>
            <a:ext cx="1957804" cy="724118"/>
          </a:xfrm>
          <a:prstGeom prst="rect">
            <a:avLst/>
          </a:prstGeom>
        </p:spPr>
      </p:pic>
      <p:sp>
        <p:nvSpPr>
          <p:cNvPr id="22" name="Espace réservé du numéro de diapositive 18"/>
          <p:cNvSpPr txBox="1">
            <a:spLocks/>
          </p:cNvSpPr>
          <p:nvPr userDrawn="1"/>
        </p:nvSpPr>
        <p:spPr>
          <a:xfrm>
            <a:off x="10790982" y="6369619"/>
            <a:ext cx="418880" cy="16262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7FF7D6-E59C-4650-B8B2-380E42AF34FE}" type="slidenum">
              <a:rPr lang="fr-FR" smtClean="0">
                <a:solidFill>
                  <a:srgbClr val="312E48"/>
                </a:solidFill>
                <a:latin typeface="TT Commons" panose="02000506030000020004" pitchFamily="2" charset="77"/>
              </a:rPr>
              <a:pPr/>
              <a:t>‹N°›</a:t>
            </a:fld>
            <a:endParaRPr lang="fr-FR" dirty="0">
              <a:solidFill>
                <a:srgbClr val="312E48"/>
              </a:solidFill>
              <a:latin typeface="TT Commons" panose="02000506030000020004" pitchFamily="2" charset="77"/>
            </a:endParaRPr>
          </a:p>
        </p:txBody>
      </p:sp>
      <p:grpSp>
        <p:nvGrpSpPr>
          <p:cNvPr id="23" name="Groupe 22"/>
          <p:cNvGrpSpPr/>
          <p:nvPr userDrawn="1"/>
        </p:nvGrpSpPr>
        <p:grpSpPr>
          <a:xfrm>
            <a:off x="1181100" y="6384006"/>
            <a:ext cx="5171414" cy="182101"/>
            <a:chOff x="1181100" y="6338570"/>
            <a:chExt cx="5171414" cy="182101"/>
          </a:xfrm>
        </p:grpSpPr>
        <p:sp>
          <p:nvSpPr>
            <p:cNvPr id="24" name="object 13"/>
            <p:cNvSpPr txBox="1"/>
            <p:nvPr/>
          </p:nvSpPr>
          <p:spPr>
            <a:xfrm>
              <a:off x="1181100" y="6338570"/>
              <a:ext cx="4253865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endParaRPr sz="1100" dirty="0">
                <a:solidFill>
                  <a:prstClr val="black"/>
                </a:solidFill>
                <a:latin typeface="TT Commons Medium" panose="02000506030000020004" pitchFamily="2" charset="77"/>
                <a:cs typeface="Helvetica" panose="020B0604020202020204" pitchFamily="34" charset="0"/>
              </a:endParaRPr>
            </a:p>
          </p:txBody>
        </p:sp>
        <p:sp>
          <p:nvSpPr>
            <p:cNvPr id="25" name="object 14"/>
            <p:cNvSpPr txBox="1"/>
            <p:nvPr/>
          </p:nvSpPr>
          <p:spPr>
            <a:xfrm>
              <a:off x="5673712" y="6338570"/>
              <a:ext cx="678802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endParaRPr sz="1100" dirty="0">
                <a:latin typeface="TT Commons Medium" panose="02000506030000020004" pitchFamily="2" charset="77"/>
                <a:cs typeface="Arial"/>
              </a:endParaRPr>
            </a:p>
          </p:txBody>
        </p:sp>
      </p:grpSp>
      <p:sp>
        <p:nvSpPr>
          <p:cNvPr id="11" name="Espace réservé du texte 29">
            <a:extLst>
              <a:ext uri="{FF2B5EF4-FFF2-40B4-BE49-F238E27FC236}">
                <a16:creationId xmlns:a16="http://schemas.microsoft.com/office/drawing/2014/main" id="{CC3A4B28-4A03-4AEE-92FD-E85A9FBF9C8C}"/>
              </a:ext>
            </a:extLst>
          </p:cNvPr>
          <p:cNvSpPr txBox="1">
            <a:spLocks/>
          </p:cNvSpPr>
          <p:nvPr userDrawn="1"/>
        </p:nvSpPr>
        <p:spPr>
          <a:xfrm>
            <a:off x="8265380" y="6374610"/>
            <a:ext cx="2367555" cy="2851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100" b="0" i="0" kern="1200" dirty="0">
                <a:solidFill>
                  <a:srgbClr val="312E4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0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713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100" kern="1200">
          <a:solidFill>
            <a:srgbClr val="312E48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17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6D01189-0F94-4B6D-8B57-B74AFCEE9B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74137" y="2334725"/>
            <a:ext cx="3141135" cy="3693213"/>
          </a:xfrm>
          <a:ln>
            <a:solidFill>
              <a:srgbClr val="312E48"/>
            </a:solidFill>
          </a:ln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fr-FR" b="1" dirty="0"/>
              <a:t>Marché adressé :</a:t>
            </a:r>
          </a:p>
          <a:p>
            <a:pPr algn="l">
              <a:spcBef>
                <a:spcPts val="0"/>
              </a:spcBef>
            </a:pPr>
            <a:r>
              <a:rPr lang="fr-FR" sz="1400" dirty="0">
                <a:solidFill>
                  <a:srgbClr val="2E75B5"/>
                </a:solidFill>
                <a:latin typeface="Fira Sans Light"/>
              </a:rPr>
              <a:t>Segment de marché et taille</a:t>
            </a:r>
          </a:p>
          <a:p>
            <a:pPr algn="l">
              <a:spcBef>
                <a:spcPts val="0"/>
              </a:spcBef>
            </a:pPr>
            <a:endParaRPr lang="fr-FR" sz="1400" dirty="0">
              <a:solidFill>
                <a:srgbClr val="2E75B5"/>
              </a:solidFill>
              <a:latin typeface="Fira Sans Light"/>
            </a:endParaRPr>
          </a:p>
          <a:p>
            <a:pPr algn="l">
              <a:spcBef>
                <a:spcPts val="0"/>
              </a:spcBef>
            </a:pPr>
            <a:endParaRPr lang="fr-FR" sz="1400" dirty="0">
              <a:solidFill>
                <a:srgbClr val="2E75B5"/>
              </a:solidFill>
              <a:latin typeface="Fira Sans Light"/>
            </a:endParaRPr>
          </a:p>
          <a:p>
            <a:pPr algn="l">
              <a:spcBef>
                <a:spcPts val="0"/>
              </a:spcBef>
            </a:pPr>
            <a:endParaRPr lang="fr-FR" sz="1400" dirty="0">
              <a:solidFill>
                <a:srgbClr val="2E75B5"/>
              </a:solidFill>
              <a:latin typeface="Fira Sans Light"/>
            </a:endParaRPr>
          </a:p>
          <a:p>
            <a:pPr algn="l">
              <a:spcBef>
                <a:spcPts val="0"/>
              </a:spcBef>
            </a:pPr>
            <a:endParaRPr lang="fr-FR" sz="1400" dirty="0">
              <a:solidFill>
                <a:srgbClr val="2E75B5"/>
              </a:solidFill>
              <a:latin typeface="Fira Sans Light"/>
            </a:endParaRPr>
          </a:p>
          <a:p>
            <a:pPr algn="l">
              <a:spcBef>
                <a:spcPts val="0"/>
              </a:spcBef>
            </a:pPr>
            <a:endParaRPr lang="fr-FR" sz="1400" dirty="0">
              <a:solidFill>
                <a:srgbClr val="2E75B5"/>
              </a:solidFill>
              <a:latin typeface="Fira Sans Light"/>
            </a:endParaRPr>
          </a:p>
          <a:p>
            <a:pPr algn="l">
              <a:spcBef>
                <a:spcPts val="0"/>
              </a:spcBef>
            </a:pPr>
            <a:endParaRPr lang="fr-FR" sz="1400" dirty="0">
              <a:solidFill>
                <a:srgbClr val="2E75B5"/>
              </a:solidFill>
              <a:latin typeface="Fira Sans Light"/>
            </a:endParaRPr>
          </a:p>
          <a:p>
            <a:pPr algn="l">
              <a:spcBef>
                <a:spcPts val="0"/>
              </a:spcBef>
            </a:pPr>
            <a:endParaRPr lang="fr-FR" sz="1400" dirty="0">
              <a:solidFill>
                <a:srgbClr val="2E75B5"/>
              </a:solidFill>
              <a:latin typeface="Fira Sans Light"/>
            </a:endParaRPr>
          </a:p>
          <a:p>
            <a:pPr algn="l">
              <a:spcBef>
                <a:spcPts val="0"/>
              </a:spcBef>
            </a:pPr>
            <a:r>
              <a:rPr lang="fr-FR" b="1" dirty="0"/>
              <a:t>Concurrence :</a:t>
            </a:r>
          </a:p>
          <a:p>
            <a:pPr algn="l">
              <a:spcBef>
                <a:spcPts val="0"/>
              </a:spcBef>
            </a:pPr>
            <a:r>
              <a:rPr lang="fr-FR" sz="1400" dirty="0">
                <a:solidFill>
                  <a:srgbClr val="2E75B5"/>
                </a:solidFill>
                <a:latin typeface="Fira Sans Light"/>
              </a:rPr>
              <a:t>Concurrents et taille</a:t>
            </a:r>
          </a:p>
          <a:p>
            <a:pPr algn="l">
              <a:spcBef>
                <a:spcPts val="0"/>
              </a:spcBef>
            </a:pPr>
            <a:endParaRPr lang="fr-FR" sz="1400" dirty="0">
              <a:solidFill>
                <a:srgbClr val="2E75B5"/>
              </a:solidFill>
              <a:latin typeface="Fira Sans Ligh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29A2E7-793A-4C4E-85DD-6A6318510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2568" y="341178"/>
            <a:ext cx="6616699" cy="528685"/>
          </a:xfrm>
        </p:spPr>
        <p:txBody>
          <a:bodyPr/>
          <a:lstStyle/>
          <a:p>
            <a:r>
              <a:rPr lang="fr-FR" sz="2800" dirty="0"/>
              <a:t>Nom du projet/entreprise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42B9F-5707-4C99-A9EE-6FF1221196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2568" y="87709"/>
            <a:ext cx="5262032" cy="253469"/>
          </a:xfrm>
        </p:spPr>
        <p:txBody>
          <a:bodyPr/>
          <a:lstStyle/>
          <a:p>
            <a:r>
              <a:rPr lang="fr-FR" dirty="0"/>
              <a:t>BOURSE D’INNOVATION AVENIR (BIA)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3FF2946-1871-42B8-BDD3-54B898C7D3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986321-6C31-4042-8851-7CEC3C0F0237}"/>
              </a:ext>
            </a:extLst>
          </p:cNvPr>
          <p:cNvSpPr/>
          <p:nvPr/>
        </p:nvSpPr>
        <p:spPr>
          <a:xfrm>
            <a:off x="9670863" y="156512"/>
            <a:ext cx="2092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fr-FR" sz="1600" b="1" dirty="0">
                <a:solidFill>
                  <a:srgbClr val="312E48"/>
                </a:solidFill>
                <a:latin typeface="Fira Sans"/>
                <a:ea typeface="Fira Sans"/>
                <a:cs typeface="Fira Sans"/>
                <a:sym typeface="Fira Sans"/>
              </a:rPr>
              <a:t>Insérer votre LOGO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8177D5-DCFF-47DD-9461-8ED5F9E080A8}"/>
              </a:ext>
            </a:extLst>
          </p:cNvPr>
          <p:cNvSpPr/>
          <p:nvPr/>
        </p:nvSpPr>
        <p:spPr>
          <a:xfrm>
            <a:off x="6236934" y="53294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0">
              <a:buClr>
                <a:schemeClr val="dk1"/>
              </a:buClr>
              <a:buSzPts val="1800"/>
            </a:pPr>
            <a:r>
              <a:rPr lang="fr-FR" sz="1400" b="1" dirty="0">
                <a:solidFill>
                  <a:srgbClr val="312E48"/>
                </a:solidFill>
                <a:latin typeface="Fira Sans"/>
                <a:ea typeface="Fira Sans"/>
                <a:cs typeface="Fira Sans"/>
                <a:sym typeface="Fira Sans"/>
              </a:rPr>
              <a:t>Site Web </a:t>
            </a:r>
            <a:r>
              <a:rPr lang="fr-FR" sz="1400" dirty="0">
                <a:solidFill>
                  <a:srgbClr val="312E48"/>
                </a:solidFill>
                <a:latin typeface="Fira Sans"/>
                <a:ea typeface="Fira Sans"/>
                <a:cs typeface="Fira Sans"/>
                <a:sym typeface="Fira Sans"/>
              </a:rPr>
              <a:t>:</a:t>
            </a:r>
            <a:r>
              <a:rPr lang="fr-FR" sz="1400" i="1" dirty="0">
                <a:solidFill>
                  <a:srgbClr val="312E48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fr-FR" sz="1100" i="1" dirty="0">
                <a:solidFill>
                  <a:srgbClr val="312E48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adresse du site web</a:t>
            </a:r>
          </a:p>
          <a:p>
            <a:pPr marL="177800" lvl="0">
              <a:buClr>
                <a:schemeClr val="dk1"/>
              </a:buClr>
              <a:buSzPts val="1800"/>
            </a:pPr>
            <a:r>
              <a:rPr lang="fr-FR" sz="1400" b="1" dirty="0">
                <a:solidFill>
                  <a:srgbClr val="312E48"/>
                </a:solidFill>
                <a:latin typeface="Fira Sans"/>
                <a:ea typeface="Fira Sans"/>
                <a:cs typeface="Fira Sans"/>
                <a:sym typeface="Fira Sans"/>
              </a:rPr>
              <a:t>Mots clés </a:t>
            </a:r>
            <a:r>
              <a:rPr lang="fr-FR" sz="1400" dirty="0">
                <a:solidFill>
                  <a:srgbClr val="312E48"/>
                </a:solidFill>
                <a:latin typeface="Fira Sans"/>
                <a:ea typeface="Fira Sans"/>
                <a:cs typeface="Fira Sans"/>
                <a:sym typeface="Fira Sans"/>
              </a:rPr>
              <a:t>: </a:t>
            </a:r>
            <a:r>
              <a:rPr lang="fr-FR" sz="1100" i="1" dirty="0">
                <a:solidFill>
                  <a:srgbClr val="312E48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Mettre quelques mots clés définissant votre projet/entreprise</a:t>
            </a:r>
            <a:endParaRPr lang="fr-FR" sz="1100" i="1" dirty="0">
              <a:solidFill>
                <a:srgbClr val="312E4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CCD92-7F74-4084-9D88-A2268D72B77B}"/>
              </a:ext>
            </a:extLst>
          </p:cNvPr>
          <p:cNvSpPr/>
          <p:nvPr/>
        </p:nvSpPr>
        <p:spPr>
          <a:xfrm>
            <a:off x="476728" y="1094042"/>
            <a:ext cx="11520413" cy="1022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312E48"/>
                </a:solidFill>
                <a:latin typeface="Fira Sans"/>
                <a:ea typeface="Fira Sans"/>
                <a:cs typeface="Fira Sans"/>
                <a:sym typeface="Fira Sans"/>
              </a:rPr>
              <a:t>Proposition de valeur de l’entreprise et avantage(s) concurrentiel(s) (20 à 30 mots) </a:t>
            </a:r>
            <a:r>
              <a:rPr lang="fr-FR" sz="1100" dirty="0">
                <a:solidFill>
                  <a:srgbClr val="312E48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:</a:t>
            </a:r>
            <a:r>
              <a:rPr lang="fr-FR" sz="1100" i="1" dirty="0">
                <a:solidFill>
                  <a:srgbClr val="312E48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fr-FR" sz="1100" i="1" dirty="0">
                <a:solidFill>
                  <a:srgbClr val="2E75B5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Que proposez-vous ? à qui ? pourquoi ? Comment vous vous différenciez ?</a:t>
            </a:r>
            <a:endParaRPr lang="fr-FR" sz="1100" dirty="0">
              <a:solidFill>
                <a:srgbClr val="2E75B5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algn="ctr"/>
            <a:endParaRPr lang="fr-FR" dirty="0"/>
          </a:p>
        </p:txBody>
      </p:sp>
      <p:graphicFrame>
        <p:nvGraphicFramePr>
          <p:cNvPr id="15" name="Google Shape;180;gb44b8c98b1_1_0">
            <a:extLst>
              <a:ext uri="{FF2B5EF4-FFF2-40B4-BE49-F238E27FC236}">
                <a16:creationId xmlns:a16="http://schemas.microsoft.com/office/drawing/2014/main" id="{DC083F63-89A2-417C-B767-FA945FE3C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210496"/>
              </p:ext>
            </p:extLst>
          </p:nvPr>
        </p:nvGraphicFramePr>
        <p:xfrm>
          <a:off x="476728" y="2669917"/>
          <a:ext cx="3711950" cy="234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strike="noStrike" cap="none" dirty="0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 </a:t>
                      </a:r>
                      <a:endParaRPr sz="1100" b="1" i="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Nom Prénom</a:t>
                      </a:r>
                      <a:endParaRPr sz="1400" b="1" i="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i="0" u="none" strike="noStrike" cap="none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%</a:t>
                      </a:r>
                      <a:r>
                        <a:rPr lang="fr-FR" b="1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</a:t>
                      </a:r>
                      <a:r>
                        <a:rPr lang="fr-FR" sz="1400" b="1" i="0" u="none" strike="noStrike" cap="none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d’equity</a:t>
                      </a:r>
                      <a:endParaRPr sz="1400" b="1" i="0" u="none" strike="noStrike" cap="none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</a:t>
                      </a:r>
                      <a:r>
                        <a:rPr lang="fr-FR" sz="1400" b="1" i="0" u="none" strike="noStrike" cap="none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CEO</a:t>
                      </a:r>
                      <a:endParaRPr sz="1400" b="1" i="0" u="none" strike="noStrike" cap="none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i="0" u="none" strike="noStrike" cap="none" dirty="0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</a:t>
                      </a:r>
                      <a:endParaRPr sz="1100" i="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CTO / CSO</a:t>
                      </a:r>
                      <a:endParaRPr sz="1400" b="1" i="0" u="none" strike="noStrike" cap="none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COO</a:t>
                      </a:r>
                      <a:endParaRPr sz="1400" b="1" i="0" u="none" strike="noStrike" cap="none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Head of sales</a:t>
                      </a:r>
                      <a:endParaRPr sz="1400" b="1" i="0" u="none" strike="noStrike" cap="none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DFD66DA8-E1CD-4C6C-8B02-4BD0E3B9E73A}"/>
              </a:ext>
            </a:extLst>
          </p:cNvPr>
          <p:cNvSpPr/>
          <p:nvPr/>
        </p:nvSpPr>
        <p:spPr>
          <a:xfrm>
            <a:off x="476728" y="2195053"/>
            <a:ext cx="1257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312E48"/>
                </a:solidFill>
                <a:latin typeface="Fira Sans"/>
                <a:ea typeface="Fira Sans"/>
                <a:cs typeface="Fira Sans"/>
                <a:sym typeface="Fira Sans"/>
              </a:rPr>
              <a:t>Fondateurs </a:t>
            </a:r>
            <a:r>
              <a:rPr lang="fr-FR" sz="1400" b="1" dirty="0">
                <a:solidFill>
                  <a:srgbClr val="312E48"/>
                </a:solidFill>
              </a:rPr>
              <a:t>:</a:t>
            </a:r>
            <a:endParaRPr lang="fr-FR" sz="1400" dirty="0">
              <a:solidFill>
                <a:srgbClr val="312E48"/>
              </a:solidFill>
            </a:endParaRPr>
          </a:p>
        </p:txBody>
      </p:sp>
      <p:graphicFrame>
        <p:nvGraphicFramePr>
          <p:cNvPr id="17" name="Google Shape;181;gb44b8c98b1_1_0">
            <a:extLst>
              <a:ext uri="{FF2B5EF4-FFF2-40B4-BE49-F238E27FC236}">
                <a16:creationId xmlns:a16="http://schemas.microsoft.com/office/drawing/2014/main" id="{E9D70EA2-2374-432B-85B5-978E462AF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018792"/>
              </p:ext>
            </p:extLst>
          </p:nvPr>
        </p:nvGraphicFramePr>
        <p:xfrm>
          <a:off x="4590046" y="2698140"/>
          <a:ext cx="3542450" cy="23190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i="0" u="none" strike="noStrike" cap="none" dirty="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A date</a:t>
                      </a:r>
                      <a:endParaRPr sz="1400" b="1" i="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i="0" u="none" strike="noStrike" cap="none" dirty="0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N+1</a:t>
                      </a:r>
                      <a:endParaRPr sz="1400" b="1" i="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i="0" u="none" strike="noStrike" cap="none" dirty="0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Tech</a:t>
                      </a:r>
                      <a:endParaRPr sz="1400" b="1" i="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 dirty="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Commercial/Marketing</a:t>
                      </a:r>
                      <a:endParaRPr sz="1400" b="1" i="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Opérations</a:t>
                      </a:r>
                      <a:endParaRPr sz="1400" b="1" i="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TOTAL</a:t>
                      </a:r>
                      <a:endParaRPr sz="1400" b="1" i="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 dirty="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 dirty="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Google Shape;183;gb44b8c98b1_1_0">
            <a:extLst>
              <a:ext uri="{FF2B5EF4-FFF2-40B4-BE49-F238E27FC236}">
                <a16:creationId xmlns:a16="http://schemas.microsoft.com/office/drawing/2014/main" id="{7201599C-EA5C-48FD-810F-01A71539FDBE}"/>
              </a:ext>
            </a:extLst>
          </p:cNvPr>
          <p:cNvSpPr txBox="1"/>
          <p:nvPr/>
        </p:nvSpPr>
        <p:spPr>
          <a:xfrm>
            <a:off x="4590046" y="2116888"/>
            <a:ext cx="38910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400" b="1" i="0" u="none" strike="noStrike" cap="none" dirty="0">
                <a:solidFill>
                  <a:srgbClr val="312E48"/>
                </a:solidFill>
                <a:latin typeface="Fira Sans"/>
                <a:ea typeface="Fira Sans"/>
                <a:cs typeface="Fira Sans"/>
                <a:sym typeface="Fira Sans"/>
              </a:rPr>
              <a:t>Répartition effectifs équipe </a:t>
            </a:r>
            <a:r>
              <a:rPr lang="fr-FR" sz="1400" b="0" i="0" u="none" strike="noStrike" cap="none" dirty="0">
                <a:solidFill>
                  <a:srgbClr val="312E48"/>
                </a:solidFill>
                <a:latin typeface="Fira Sans"/>
                <a:ea typeface="Fira Sans"/>
                <a:cs typeface="Fira Sans"/>
                <a:sym typeface="Fira Sans"/>
              </a:rPr>
              <a:t> (y compris fondateurs, salariés, stagiaires…) :</a:t>
            </a:r>
            <a:endParaRPr sz="1400" b="0" i="0" u="none" strike="noStrike" cap="none" dirty="0">
              <a:solidFill>
                <a:srgbClr val="312E48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E3DFF0-D327-40B5-A723-47AF219104F6}"/>
              </a:ext>
            </a:extLst>
          </p:cNvPr>
          <p:cNvSpPr/>
          <p:nvPr/>
        </p:nvSpPr>
        <p:spPr>
          <a:xfrm>
            <a:off x="476728" y="5334253"/>
            <a:ext cx="6784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312E48"/>
                </a:solidFill>
                <a:latin typeface="Fira Sans"/>
                <a:ea typeface="Fira Sans"/>
                <a:cs typeface="Fira Sans"/>
                <a:sym typeface="Fira Sans"/>
              </a:rPr>
              <a:t>Partenaires clés </a:t>
            </a:r>
            <a:r>
              <a:rPr lang="fr-FR" sz="1100" i="1" dirty="0">
                <a:solidFill>
                  <a:srgbClr val="2E75B5"/>
                </a:solidFill>
                <a:latin typeface="Fira Sans Light"/>
              </a:rPr>
              <a:t>: indiquez les partenaires du projet/entreprise qui permettent la réalisation du projet</a:t>
            </a:r>
          </a:p>
        </p:txBody>
      </p:sp>
    </p:spTree>
    <p:extLst>
      <p:ext uri="{BB962C8B-B14F-4D97-AF65-F5344CB8AC3E}">
        <p14:creationId xmlns:p14="http://schemas.microsoft.com/office/powerpoint/2010/main" val="282277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29A2E7-793A-4C4E-85DD-6A6318510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2568" y="341178"/>
            <a:ext cx="6616699" cy="528685"/>
          </a:xfrm>
        </p:spPr>
        <p:txBody>
          <a:bodyPr/>
          <a:lstStyle/>
          <a:p>
            <a:r>
              <a:rPr lang="fr-FR" sz="2800" dirty="0"/>
              <a:t>Nom du projet/entreprise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542B9F-5707-4C99-A9EE-6FF1221196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2568" y="87709"/>
            <a:ext cx="5262032" cy="253469"/>
          </a:xfrm>
        </p:spPr>
        <p:txBody>
          <a:bodyPr/>
          <a:lstStyle/>
          <a:p>
            <a:r>
              <a:rPr lang="fr-FR" dirty="0"/>
              <a:t>BOURSE D’INNOVATION AVENIR (BIA)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3FF2946-1871-42B8-BDD3-54B898C7D3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986321-6C31-4042-8851-7CEC3C0F0237}"/>
              </a:ext>
            </a:extLst>
          </p:cNvPr>
          <p:cNvSpPr/>
          <p:nvPr/>
        </p:nvSpPr>
        <p:spPr>
          <a:xfrm>
            <a:off x="9670863" y="156512"/>
            <a:ext cx="2092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fr-FR" sz="1600" b="1" dirty="0">
                <a:solidFill>
                  <a:srgbClr val="312E48"/>
                </a:solidFill>
                <a:latin typeface="Fira Sans"/>
                <a:ea typeface="Fira Sans"/>
                <a:cs typeface="Fira Sans"/>
                <a:sym typeface="Fira Sans"/>
              </a:rPr>
              <a:t>Insérer votre LOGO</a:t>
            </a:r>
          </a:p>
        </p:txBody>
      </p:sp>
      <p:graphicFrame>
        <p:nvGraphicFramePr>
          <p:cNvPr id="19" name="Google Shape;188;gb44b8c98b1_1_9">
            <a:extLst>
              <a:ext uri="{FF2B5EF4-FFF2-40B4-BE49-F238E27FC236}">
                <a16:creationId xmlns:a16="http://schemas.microsoft.com/office/drawing/2014/main" id="{499EFD7D-54A3-45EE-B509-B28AC793B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150583"/>
              </p:ext>
            </p:extLst>
          </p:nvPr>
        </p:nvGraphicFramePr>
        <p:xfrm>
          <a:off x="1" y="869863"/>
          <a:ext cx="12192000" cy="1539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72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-FR" sz="1600" b="1" u="none" strike="noStrike" cap="none" dirty="0">
                          <a:solidFill>
                            <a:srgbClr val="312E48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Stade d’avancement du projet 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lang="fr-FR" sz="500" b="1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marL="1200150" marR="0" lvl="2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fr-FR" sz="1400" b="0" u="none" strike="noStrike" cap="none" dirty="0">
                          <a:solidFill>
                            <a:srgbClr val="312E48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Développement technologique</a:t>
                      </a:r>
                    </a:p>
                    <a:p>
                      <a:pPr marL="1200150" marR="0" lvl="2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fr-FR" sz="1400" b="0" u="none" strike="noStrike" cap="none" dirty="0">
                          <a:solidFill>
                            <a:srgbClr val="312E48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1er produit, 1er client</a:t>
                      </a:r>
                    </a:p>
                    <a:p>
                      <a:pPr marL="1200150" marR="0" lvl="2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fr-FR" sz="1400" b="0" u="none" strike="noStrike" cap="none" dirty="0">
                          <a:solidFill>
                            <a:srgbClr val="312E48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Développement commercial</a:t>
                      </a:r>
                    </a:p>
                    <a:p>
                      <a:pPr marL="1200150" marR="0" lvl="2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Wingdings" panose="05000000000000000000" pitchFamily="2" charset="2"/>
                        <a:buChar char="q"/>
                      </a:pPr>
                      <a:r>
                        <a:rPr lang="fr-FR" sz="1400" b="0" u="none" strike="noStrike" cap="none" dirty="0">
                          <a:solidFill>
                            <a:srgbClr val="312E48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Développement international</a:t>
                      </a:r>
                      <a:endParaRPr sz="140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u="none" strike="noStrike" cap="none" dirty="0">
                        <a:solidFill>
                          <a:srgbClr val="312E48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Google Shape;190;gb44b8c98b1_1_9">
            <a:extLst>
              <a:ext uri="{FF2B5EF4-FFF2-40B4-BE49-F238E27FC236}">
                <a16:creationId xmlns:a16="http://schemas.microsoft.com/office/drawing/2014/main" id="{D4792986-2BE1-4BE9-B285-CBC602358F0E}"/>
              </a:ext>
            </a:extLst>
          </p:cNvPr>
          <p:cNvSpPr txBox="1"/>
          <p:nvPr/>
        </p:nvSpPr>
        <p:spPr>
          <a:xfrm>
            <a:off x="5491899" y="865773"/>
            <a:ext cx="7695900" cy="16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>
                <a:solidFill>
                  <a:srgbClr val="312E48"/>
                </a:solidFill>
                <a:latin typeface="Fira Sans"/>
                <a:ea typeface="Fira Sans"/>
                <a:cs typeface="Fira Sans"/>
                <a:sym typeface="Fira Sans"/>
              </a:rPr>
              <a:t>Commercialisation :</a:t>
            </a:r>
            <a:endParaRPr sz="1600" b="0" i="0" u="none" strike="noStrike" cap="none" dirty="0">
              <a:solidFill>
                <a:srgbClr val="312E48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Light"/>
              <a:buChar char="●"/>
            </a:pPr>
            <a:r>
              <a:rPr lang="fr-FR" sz="1400" b="0" i="0" u="none" strike="noStrike" cap="none" dirty="0">
                <a:solidFill>
                  <a:srgbClr val="312E48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Date de commercialisation : </a:t>
            </a:r>
            <a:r>
              <a:rPr lang="fr-FR" sz="1400" i="1" dirty="0">
                <a:solidFill>
                  <a:srgbClr val="2E75B5"/>
                </a:solidFill>
                <a:latin typeface="Fira Sans Light"/>
                <a:sym typeface="Fira Sans Light"/>
              </a:rPr>
              <a:t>Indiquer la date de sortie du produit/service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Light"/>
              <a:buChar char="●"/>
            </a:pPr>
            <a:r>
              <a:rPr lang="fr-FR" sz="1400" b="0" i="0" u="none" strike="noStrike" cap="none" dirty="0">
                <a:solidFill>
                  <a:srgbClr val="312E48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Date de la première vente :</a:t>
            </a:r>
            <a:endParaRPr lang="fr-FR" sz="1400" dirty="0">
              <a:solidFill>
                <a:srgbClr val="312E48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Light"/>
              <a:buChar char="●"/>
            </a:pPr>
            <a:r>
              <a:rPr lang="fr-FR" sz="1400" b="0" i="0" u="none" strike="noStrike" cap="none" dirty="0">
                <a:solidFill>
                  <a:srgbClr val="312E48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Nombre de clients à date : </a:t>
            </a:r>
            <a:endParaRPr sz="1400" b="0" i="0" u="none" strike="noStrike" cap="none" dirty="0">
              <a:solidFill>
                <a:srgbClr val="312E48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Light"/>
              <a:buChar char="●"/>
            </a:pPr>
            <a:r>
              <a:rPr lang="fr-FR" sz="1400" b="0" i="0" u="none" strike="noStrike" cap="none" dirty="0">
                <a:solidFill>
                  <a:srgbClr val="312E48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Panier moyen : </a:t>
            </a:r>
            <a:r>
              <a:rPr lang="fr-FR" sz="1400" i="1" dirty="0">
                <a:solidFill>
                  <a:srgbClr val="2E75B5"/>
                </a:solidFill>
                <a:latin typeface="Fira Sans Light"/>
                <a:sym typeface="Fira Sans Light"/>
              </a:rPr>
              <a:t>Indiquer la dépense moyenne par client 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Light"/>
              <a:buChar char="●"/>
            </a:pPr>
            <a:r>
              <a:rPr lang="fr-FR" sz="1400" b="0" i="0" u="none" strike="noStrike" cap="none" dirty="0">
                <a:solidFill>
                  <a:srgbClr val="312E48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Références clients : </a:t>
            </a:r>
            <a:r>
              <a:rPr lang="fr-FR" sz="1400" i="1" dirty="0">
                <a:solidFill>
                  <a:srgbClr val="2E75B5"/>
                </a:solidFill>
                <a:latin typeface="Fira Sans Light"/>
                <a:sym typeface="Fira Sans Light"/>
              </a:rPr>
              <a:t>Citer quelques noms de clients</a:t>
            </a:r>
            <a:endParaRPr sz="1400" i="1" dirty="0">
              <a:solidFill>
                <a:srgbClr val="2E75B5"/>
              </a:solidFill>
              <a:latin typeface="Fira Sans Light"/>
              <a:sym typeface="Fira Sans Light"/>
            </a:endParaRPr>
          </a:p>
        </p:txBody>
      </p:sp>
      <p:graphicFrame>
        <p:nvGraphicFramePr>
          <p:cNvPr id="22" name="Google Shape;189;gb44b8c98b1_1_9">
            <a:extLst>
              <a:ext uri="{FF2B5EF4-FFF2-40B4-BE49-F238E27FC236}">
                <a16:creationId xmlns:a16="http://schemas.microsoft.com/office/drawing/2014/main" id="{CAAFF073-CB0B-404C-9FAF-0C914614B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945336"/>
              </p:ext>
            </p:extLst>
          </p:nvPr>
        </p:nvGraphicFramePr>
        <p:xfrm>
          <a:off x="261273" y="3653624"/>
          <a:ext cx="6549150" cy="15405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39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strike="noStrike" cap="none" dirty="0"/>
                        <a:t> </a:t>
                      </a:r>
                      <a:endParaRPr sz="1100" b="1" i="0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i="0" u="none" strike="noStrike" cap="none" dirty="0">
                          <a:solidFill>
                            <a:srgbClr val="0C0C0C"/>
                          </a:solidFill>
                          <a:latin typeface="Fira Sans"/>
                          <a:ea typeface="Fira Sans"/>
                          <a:cs typeface="Fira Sans"/>
                        </a:rPr>
                        <a:t>2021</a:t>
                      </a:r>
                      <a:endParaRPr lang="fr-FR" dirty="0">
                        <a:sym typeface="Fira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i="0" u="none" strike="noStrike" cap="none" dirty="0">
                          <a:solidFill>
                            <a:srgbClr val="0C0C0C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(réalisé)</a:t>
                      </a:r>
                      <a:endParaRPr sz="1400" b="1" i="0" u="none" strike="noStrike" cap="none" dirty="0">
                        <a:solidFill>
                          <a:srgbClr val="0C0C0C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C0C0C"/>
                          </a:solidFill>
                          <a:latin typeface="Fira Sans"/>
                          <a:ea typeface="Fira Sans"/>
                          <a:cs typeface="Fira Sans"/>
                        </a:rPr>
                        <a:t>2022</a:t>
                      </a:r>
                      <a:endParaRPr sz="1400" b="1" u="none" strike="noStrike" cap="none" dirty="0">
                        <a:solidFill>
                          <a:srgbClr val="0C0C0C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C0C0C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</a:t>
                      </a:r>
                      <a:r>
                        <a:rPr lang="fr-FR" sz="1400" b="1" i="0" u="none" strike="noStrike" cap="none" dirty="0">
                          <a:solidFill>
                            <a:srgbClr val="0C0C0C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(réalisé)</a:t>
                      </a:r>
                      <a:endParaRPr sz="1400" b="1" i="0" u="none" strike="noStrike" cap="none" dirty="0">
                        <a:solidFill>
                          <a:srgbClr val="0C0C0C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Fira Sans"/>
                          <a:ea typeface="Fira Sans"/>
                          <a:cs typeface="Fira Sans"/>
                        </a:rPr>
                        <a:t>2023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Fira Sans"/>
                          <a:ea typeface="Fira Sans"/>
                          <a:cs typeface="Fira Sans"/>
                        </a:rPr>
                        <a:t>(en cours)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Fira Sans"/>
                          <a:ea typeface="Fira Sans"/>
                          <a:cs typeface="Fira Sans"/>
                        </a:rPr>
                        <a:t>2024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None/>
                      </a:pPr>
                      <a:endParaRPr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0C0C"/>
                          </a:solidFill>
                          <a:effectLst/>
                          <a:uLnTx/>
                          <a:uFillTx/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0C0C"/>
                        </a:solidFill>
                        <a:effectLst/>
                        <a:uLnTx/>
                        <a:uFillTx/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312E48"/>
                          </a:solidFill>
                        </a:rPr>
                        <a:t>CA (en K€ )</a:t>
                      </a:r>
                      <a:endParaRPr sz="1400" b="1" i="0" u="none" strike="noStrike" cap="none" dirty="0">
                        <a:solidFill>
                          <a:srgbClr val="312E4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 dirty="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 dirty="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3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312E48"/>
                          </a:solidFill>
                        </a:rPr>
                        <a:t>Financements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rgbClr val="312E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(aides, subvention, prêts, etc…)</a:t>
                      </a:r>
                      <a:endParaRPr sz="1000" b="1" i="0" u="none" strike="noStrike" cap="none" dirty="0">
                        <a:solidFill>
                          <a:srgbClr val="312E4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3757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 dirty="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i="0" u="none" strike="noStrike" cap="none" dirty="0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F3C229D-1D39-4CBA-B53A-2B571D83C2F9}"/>
              </a:ext>
            </a:extLst>
          </p:cNvPr>
          <p:cNvSpPr/>
          <p:nvPr/>
        </p:nvSpPr>
        <p:spPr>
          <a:xfrm>
            <a:off x="261273" y="293779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fr-FR" b="1" dirty="0">
                <a:solidFill>
                  <a:srgbClr val="312E48"/>
                </a:solidFill>
                <a:latin typeface="Fira Sans"/>
                <a:ea typeface="Fira Sans"/>
                <a:cs typeface="Fira Sans"/>
                <a:sym typeface="Fira Sans"/>
              </a:rPr>
              <a:t>Chiffres Clés (K€) :</a:t>
            </a:r>
            <a:endParaRPr lang="fr-FR" dirty="0">
              <a:solidFill>
                <a:srgbClr val="312E4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" name="Espace réservé du texte 9">
            <a:extLst>
              <a:ext uri="{FF2B5EF4-FFF2-40B4-BE49-F238E27FC236}">
                <a16:creationId xmlns:a16="http://schemas.microsoft.com/office/drawing/2014/main" id="{71B2FCD9-E4D2-4E27-B2E5-41D61B5FC469}"/>
              </a:ext>
            </a:extLst>
          </p:cNvPr>
          <p:cNvSpPr txBox="1">
            <a:spLocks/>
          </p:cNvSpPr>
          <p:nvPr/>
        </p:nvSpPr>
        <p:spPr>
          <a:xfrm>
            <a:off x="7120328" y="2608289"/>
            <a:ext cx="4810399" cy="3419649"/>
          </a:xfrm>
          <a:prstGeom prst="rect">
            <a:avLst/>
          </a:prstGeom>
          <a:ln>
            <a:solidFill>
              <a:srgbClr val="312E48"/>
            </a:solidFill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312E4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b="1" dirty="0"/>
              <a:t>Modèle économique :</a:t>
            </a:r>
          </a:p>
          <a:p>
            <a:pPr algn="l">
              <a:spcBef>
                <a:spcPts val="0"/>
              </a:spcBef>
            </a:pPr>
            <a:r>
              <a:rPr lang="fr-FR" sz="1400" dirty="0">
                <a:solidFill>
                  <a:srgbClr val="2E75B5"/>
                </a:solidFill>
                <a:latin typeface="Fira Sans Light"/>
              </a:rPr>
              <a:t>Présenter votre modèle économique (business model)</a:t>
            </a:r>
          </a:p>
        </p:txBody>
      </p:sp>
    </p:spTree>
    <p:extLst>
      <p:ext uri="{BB962C8B-B14F-4D97-AF65-F5344CB8AC3E}">
        <p14:creationId xmlns:p14="http://schemas.microsoft.com/office/powerpoint/2010/main" val="20916227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GPSEA">
      <a:dk1>
        <a:srgbClr val="312E48"/>
      </a:dk1>
      <a:lt1>
        <a:srgbClr val="FFFFFF"/>
      </a:lt1>
      <a:dk2>
        <a:srgbClr val="FFFFFF"/>
      </a:dk2>
      <a:lt2>
        <a:srgbClr val="312E48"/>
      </a:lt2>
      <a:accent1>
        <a:srgbClr val="DBA767"/>
      </a:accent1>
      <a:accent2>
        <a:srgbClr val="0E80E9"/>
      </a:accent2>
      <a:accent3>
        <a:srgbClr val="00AAE2"/>
      </a:accent3>
      <a:accent4>
        <a:srgbClr val="E8E8DF"/>
      </a:accent4>
      <a:accent5>
        <a:srgbClr val="ED6975"/>
      </a:accent5>
      <a:accent6>
        <a:srgbClr val="B78778"/>
      </a:accent6>
      <a:hlink>
        <a:srgbClr val="E9473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GPSEA" id="{CA7F747F-7727-4BCA-94BE-9B681E26EC24}" vid="{55C6709C-D261-4C28-8DA1-2BC05565C4F9}"/>
    </a:ext>
  </a:extLst>
</a:theme>
</file>

<file path=ppt/theme/theme2.xml><?xml version="1.0" encoding="utf-8"?>
<a:theme xmlns:a="http://schemas.openxmlformats.org/drawingml/2006/main" name="Conception personnalisée">
  <a:themeElements>
    <a:clrScheme name="GPSEA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DBA767"/>
      </a:accent1>
      <a:accent2>
        <a:srgbClr val="0E80E9"/>
      </a:accent2>
      <a:accent3>
        <a:srgbClr val="00AAE2"/>
      </a:accent3>
      <a:accent4>
        <a:srgbClr val="E8E8DF"/>
      </a:accent4>
      <a:accent5>
        <a:srgbClr val="ED6975"/>
      </a:accent5>
      <a:accent6>
        <a:srgbClr val="B78778"/>
      </a:accent6>
      <a:hlink>
        <a:srgbClr val="E9473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GPSEA" id="{CA7F747F-7727-4BCA-94BE-9B681E26EC24}" vid="{BD54F091-07F5-49FC-AD22-2BA7CC4037B5}"/>
    </a:ext>
  </a:extLst>
</a:theme>
</file>

<file path=ppt/theme/theme3.xml><?xml version="1.0" encoding="utf-8"?>
<a:theme xmlns:a="http://schemas.openxmlformats.org/drawingml/2006/main" name="Page blanch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GPSEA" id="{CA7F747F-7727-4BCA-94BE-9B681E26EC24}" vid="{0A86BD53-AC22-4FA3-BBB2-8B48CB74C8BE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148268BA12C648BA44CD86F69C952D" ma:contentTypeVersion="16" ma:contentTypeDescription="Crée un document." ma:contentTypeScope="" ma:versionID="244a67b7e0d1b5c1cebd05d94aad933a">
  <xsd:schema xmlns:xsd="http://www.w3.org/2001/XMLSchema" xmlns:xs="http://www.w3.org/2001/XMLSchema" xmlns:p="http://schemas.microsoft.com/office/2006/metadata/properties" xmlns:ns2="00c3c662-0c85-4c54-a5ce-d9ec47c8d4bc" xmlns:ns3="89721674-ca13-46c6-9e51-4ce78c9dfc6c" targetNamespace="http://schemas.microsoft.com/office/2006/metadata/properties" ma:root="true" ma:fieldsID="23f8af363955fcc19eb7b82cea54fc94" ns2:_="" ns3:_="">
    <xsd:import namespace="00c3c662-0c85-4c54-a5ce-d9ec47c8d4bc"/>
    <xsd:import namespace="89721674-ca13-46c6-9e51-4ce78c9dfc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3c662-0c85-4c54-a5ce-d9ec47c8d4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7ca9ad1-1714-4e36-a32d-97555b07a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21674-ca13-46c6-9e51-4ce78c9df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c7b5082-2e95-4895-8649-fb2f73267b12}" ma:internalName="TaxCatchAll" ma:showField="CatchAllData" ma:web="89721674-ca13-46c6-9e51-4ce78c9dfc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721674-ca13-46c6-9e51-4ce78c9dfc6c" xsi:nil="true"/>
    <lcf76f155ced4ddcb4097134ff3c332f xmlns="00c3c662-0c85-4c54-a5ce-d9ec47c8d4bc">
      <Terms xmlns="http://schemas.microsoft.com/office/infopath/2007/PartnerControls"/>
    </lcf76f155ced4ddcb4097134ff3c332f>
    <SharedWithUsers xmlns="89721674-ca13-46c6-9e51-4ce78c9dfc6c">
      <UserInfo>
        <DisplayName>Direction de l'Attractivité - Membres</DisplayName>
        <AccountId>192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CD1ABC-1D5B-44E5-9504-2AED1876C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c3c662-0c85-4c54-a5ce-d9ec47c8d4bc"/>
    <ds:schemaRef ds:uri="89721674-ca13-46c6-9e51-4ce78c9dfc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66E5D6-7FF6-47D9-863B-C4C71612038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00c3c662-0c85-4c54-a5ce-d9ec47c8d4bc"/>
    <ds:schemaRef ds:uri="89721674-ca13-46c6-9e51-4ce78c9dfc6c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7A5E35C-2443-42E3-A557-CF2E0A4689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GPSEA rouge</Template>
  <TotalTime>26</TotalTime>
  <Words>262</Words>
  <Application>Microsoft Office PowerPoint</Application>
  <PresentationFormat>Grand écran</PresentationFormat>
  <Paragraphs>64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Fira Sans</vt:lpstr>
      <vt:lpstr>Fira Sans Light</vt:lpstr>
      <vt:lpstr>TT Commons</vt:lpstr>
      <vt:lpstr>TT Commons Medium</vt:lpstr>
      <vt:lpstr>Wingdings</vt:lpstr>
      <vt:lpstr>Thème Office</vt:lpstr>
      <vt:lpstr>Conception personnalisée</vt:lpstr>
      <vt:lpstr>Page blanche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SAIOVICI Martine</dc:creator>
  <cp:lastModifiedBy>HILLION Ghislaine</cp:lastModifiedBy>
  <cp:revision>13</cp:revision>
  <dcterms:created xsi:type="dcterms:W3CDTF">2021-12-17T10:59:08Z</dcterms:created>
  <dcterms:modified xsi:type="dcterms:W3CDTF">2023-05-16T14:48:33Z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0x010100CA148268BA12C648BA44CD86F69C952D</vt:lpwstr>
  </property>
  <property fmtid="{D5CDD505-2E9C-101B-9397-08002B2CF9AE}" pid="3" name="MediaServiceImageTags">
    <vt:lpwstr/>
  </property>
</Properties>
</file>